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94" r:id="rId2"/>
    <p:sldId id="258" r:id="rId3"/>
    <p:sldId id="259" r:id="rId4"/>
    <p:sldId id="295" r:id="rId5"/>
    <p:sldId id="303" r:id="rId6"/>
    <p:sldId id="296" r:id="rId7"/>
    <p:sldId id="297" r:id="rId8"/>
    <p:sldId id="298" r:id="rId9"/>
    <p:sldId id="300" r:id="rId10"/>
    <p:sldId id="299" r:id="rId11"/>
    <p:sldId id="301" r:id="rId12"/>
    <p:sldId id="30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18"/>
    <p:restoredTop sz="77679"/>
  </p:normalViewPr>
  <p:slideViewPr>
    <p:cSldViewPr snapToGrid="0" snapToObjects="1">
      <p:cViewPr varScale="1">
        <p:scale>
          <a:sx n="89" d="100"/>
          <a:sy n="89" d="100"/>
        </p:scale>
        <p:origin x="11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71851-C616-EE44-8076-FF6456691306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D66E4-F66C-C640-A95D-F876AD42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4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MXAK operates the AIS network for Alaska and the U.S. Arctic.</a:t>
            </a:r>
          </a:p>
          <a:p>
            <a:endParaRPr lang="en-US" dirty="0"/>
          </a:p>
          <a:p>
            <a:r>
              <a:rPr lang="en-US" dirty="0"/>
              <a:t>AOOS has been working with the MXAK for a number of years to co-install weather stations alongside AIS receivers and transmitters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Current focus is on increasing WX </a:t>
            </a:r>
            <a:r>
              <a:rPr lang="en-US" dirty="0" err="1"/>
              <a:t>obs</a:t>
            </a:r>
            <a:r>
              <a:rPr lang="en-US" dirty="0"/>
              <a:t> in western AK and the Arctic.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Weather data are provided RT to mariners via the AIS, as well as thru the AOOS data portals and NDBC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Marine installations such as those from NDBC buoys, are non existent north of the southern Bering Sea.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NWS forecasters utilize the data that help fill gaps in the region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Data also provide back ups to FAA weather stations in some of the more remote AK villages.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0130E-2310-8D40-AAC3-99A8115EAF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63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Support: We found local interest in a weather site at East Cape was lukewarm and there was</a:t>
            </a:r>
          </a:p>
          <a:p>
            <a:r>
              <a:rPr lang="en-US" dirty="0"/>
              <a:t>more interest in a weather site at the southeast region of the Island.</a:t>
            </a:r>
          </a:p>
          <a:p>
            <a:endParaRPr lang="en-US" dirty="0"/>
          </a:p>
          <a:p>
            <a:r>
              <a:rPr lang="en-US" dirty="0"/>
              <a:t>When and if a site is identified, support from locals to</a:t>
            </a:r>
          </a:p>
          <a:p>
            <a:r>
              <a:rPr lang="en-US" dirty="0"/>
              <a:t>assist in transportation, inspect, possibly winterize and service the site is needed to ensure reliable</a:t>
            </a:r>
          </a:p>
          <a:p>
            <a:r>
              <a:rPr lang="en-US" dirty="0"/>
              <a:t>operation.</a:t>
            </a:r>
          </a:p>
          <a:p>
            <a:endParaRPr lang="en-US" dirty="0"/>
          </a:p>
          <a:p>
            <a:r>
              <a:rPr lang="en-US" dirty="0"/>
              <a:t>Technology Challenges: We determined a communications capability to transmit the </a:t>
            </a:r>
            <a:r>
              <a:rPr lang="en-US" dirty="0" err="1"/>
              <a:t>wx</a:t>
            </a:r>
            <a:r>
              <a:rPr lang="en-US" dirty="0"/>
              <a:t> data back</a:t>
            </a:r>
          </a:p>
          <a:p>
            <a:r>
              <a:rPr lang="en-US" dirty="0"/>
              <a:t>from the sensor to the AOOS and MXAK data dissemination systems will be a costly and significant</a:t>
            </a:r>
          </a:p>
          <a:p>
            <a:r>
              <a:rPr lang="en-US" dirty="0"/>
              <a:t>challenge due to the location of the island --  projected operating costs for the satellite </a:t>
            </a:r>
            <a:r>
              <a:rPr lang="en-US" dirty="0" err="1"/>
              <a:t>comms</a:t>
            </a:r>
            <a:r>
              <a:rPr lang="en-US" dirty="0"/>
              <a:t> will</a:t>
            </a:r>
          </a:p>
          <a:p>
            <a:r>
              <a:rPr lang="en-US" dirty="0"/>
              <a:t>approach several thousand dollars annually in addition to high servicing and maintenance costs.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D66E4-F66C-C640-A95D-F876AD428F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51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Rick </a:t>
            </a:r>
            <a:r>
              <a:rPr lang="en-US" dirty="0" err="1"/>
              <a:t>Thoman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D66E4-F66C-C640-A95D-F876AD428F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02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Brett</a:t>
            </a:r>
            <a:r>
              <a:rPr lang="en-US" dirty="0"/>
              <a:t>: a station at Northeast Cape from 1953 to 1968 -- old Air Force Base. Having a runway (if operable) helps for installation and maintenance. </a:t>
            </a:r>
          </a:p>
          <a:p>
            <a:r>
              <a:rPr lang="en-US" dirty="0"/>
              <a:t>Three climate stations on St. Lawrence Island have all been on the north side. If there's an opportunity for the south side, that</a:t>
            </a:r>
          </a:p>
          <a:p>
            <a:r>
              <a:rPr lang="en-US" dirty="0"/>
              <a:t>would be my preference. Northeast Cape would be great too. P.S. - I love the idea of having a station at Fairway Rock.</a:t>
            </a:r>
          </a:p>
          <a:p>
            <a:endParaRPr lang="en-US" dirty="0"/>
          </a:p>
          <a:p>
            <a:r>
              <a:rPr lang="en-US" b="1" dirty="0"/>
              <a:t>Rick </a:t>
            </a:r>
            <a:r>
              <a:rPr lang="en-US" b="1" dirty="0" err="1"/>
              <a:t>Thoman</a:t>
            </a:r>
            <a:r>
              <a:rPr lang="en-US" dirty="0"/>
              <a:t>: Little </a:t>
            </a:r>
            <a:r>
              <a:rPr lang="en-US" dirty="0" err="1"/>
              <a:t>Diomeded</a:t>
            </a:r>
            <a:r>
              <a:rPr lang="en-US" dirty="0"/>
              <a:t> Island:</a:t>
            </a:r>
          </a:p>
          <a:p>
            <a:r>
              <a:rPr lang="en-US" dirty="0"/>
              <a:t>Ed Page response: We’ve looked hard at Diomede and have always found it to be a heavy lift with little benefit to ships transiting the Bering</a:t>
            </a:r>
          </a:p>
          <a:p>
            <a:r>
              <a:rPr lang="en-US" dirty="0"/>
              <a:t>Strait on the U.S. side.</a:t>
            </a:r>
          </a:p>
          <a:p>
            <a:endParaRPr lang="en-US" dirty="0"/>
          </a:p>
          <a:p>
            <a:r>
              <a:rPr lang="en-US" dirty="0"/>
              <a:t>SLI FAA sites fail a lot, so those were welcome.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D66E4-F66C-C640-A95D-F876AD428F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MXAK Site proposed is on North side of Island</a:t>
            </a:r>
          </a:p>
          <a:p>
            <a:r>
              <a:rPr lang="en-US" dirty="0"/>
              <a:t>FAA on South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D66E4-F66C-C640-A95D-F876AD428F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61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MXAK Site is on South end out on spit providing very localized on water conditions</a:t>
            </a:r>
          </a:p>
          <a:p>
            <a:r>
              <a:rPr lang="en-US" dirty="0"/>
              <a:t>Airport is smack in the middle of the island.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D66E4-F66C-C640-A95D-F876AD428F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6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uletz Kathy 3-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0628"/>
            <a:ext cx="12192000" cy="5244084"/>
          </a:xfrm>
          <a:prstGeom prst="rect">
            <a:avLst/>
          </a:prstGeom>
        </p:spPr>
      </p:pic>
      <p:pic>
        <p:nvPicPr>
          <p:cNvPr id="4" name="Picture 3" descr="AOOS_logo_color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3" y="421450"/>
            <a:ext cx="2673459" cy="751063"/>
          </a:xfrm>
          <a:prstGeom prst="rect">
            <a:avLst/>
          </a:prstGeom>
        </p:spPr>
      </p:pic>
      <p:pic>
        <p:nvPicPr>
          <p:cNvPr id="5" name="Picture 4" descr="white-Certification-Stamp-final-transpar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32" y="4820011"/>
            <a:ext cx="1991977" cy="1493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D5921-950D-CC41-8F84-52455F32D746}"/>
              </a:ext>
            </a:extLst>
          </p:cNvPr>
          <p:cNvSpPr txBox="1"/>
          <p:nvPr/>
        </p:nvSpPr>
        <p:spPr>
          <a:xfrm>
            <a:off x="4010161" y="521721"/>
            <a:ext cx="729629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buClr>
                <a:srgbClr val="BFBFBF"/>
              </a:buClr>
              <a:buSzPts val="1400"/>
            </a:pPr>
            <a:r>
              <a:rPr lang="en-US" sz="2400" i="1" dirty="0">
                <a:solidFill>
                  <a:srgbClr val="00AFB7"/>
                </a:solidFill>
                <a:latin typeface="Calibri"/>
                <a:ea typeface="Roboto"/>
                <a:cs typeface="Calibri"/>
                <a:sym typeface="Roboto"/>
              </a:rPr>
              <a:t>The Eye on Alaska’s Coast’s and Oceans</a:t>
            </a:r>
          </a:p>
        </p:txBody>
      </p:sp>
      <p:sp>
        <p:nvSpPr>
          <p:cNvPr id="7" name="Google Shape;68;p13"/>
          <p:cNvSpPr txBox="1">
            <a:spLocks noChangeAspect="1"/>
          </p:cNvSpPr>
          <p:nvPr/>
        </p:nvSpPr>
        <p:spPr>
          <a:xfrm rot="16200000">
            <a:off x="10748449" y="5347577"/>
            <a:ext cx="2224348" cy="395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i="0" u="none" strike="noStrike" cap="none" dirty="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Photo courtesy of Kathy </a:t>
            </a:r>
            <a:r>
              <a:rPr lang="en-US" sz="1200" i="0" u="none" strike="noStrike" cap="none" dirty="0" err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Kuletz</a:t>
            </a:r>
            <a:endParaRPr sz="12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  <p:sp>
        <p:nvSpPr>
          <p:cNvPr id="8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58284" y="1346089"/>
            <a:ext cx="10363200" cy="122529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8284" y="2655310"/>
            <a:ext cx="10363200" cy="554038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ts val="1900"/>
              </a:lnSpc>
              <a:defRPr sz="1800" cap="all">
                <a:solidFill>
                  <a:schemeClr val="bg2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Click to add subtitle if needed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58284" y="3579237"/>
            <a:ext cx="5334000" cy="2749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lang="en-US" sz="1800" i="0" u="none" strike="noStrike" cap="none" smtClean="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defRPr>
            </a:lvl1pPr>
            <a:lvl2pPr>
              <a:defRPr sz="1800">
                <a:solidFill>
                  <a:schemeClr val="tx1"/>
                </a:solidFill>
                <a:latin typeface="Calibri"/>
                <a:cs typeface="Calibri"/>
              </a:defRPr>
            </a:lvl2pPr>
            <a:lvl3pPr>
              <a:defRPr sz="18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  <a:cs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Details if needed</a:t>
            </a: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Details if needed</a:t>
            </a: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Details if needed</a:t>
            </a:r>
          </a:p>
          <a:p>
            <a:pPr>
              <a:buSzPts val="1800"/>
            </a:pP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Location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Date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Presenter Name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Presenter Title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Alaska Ocean Observing System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</p:spTree>
    <p:extLst>
      <p:ext uri="{BB962C8B-B14F-4D97-AF65-F5344CB8AC3E}">
        <p14:creationId xmlns:p14="http://schemas.microsoft.com/office/powerpoint/2010/main" val="128071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Green + Pic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ve_bar_dk_green_t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20" y="1142853"/>
            <a:ext cx="12313920" cy="5770562"/>
          </a:xfrm>
          <a:prstGeom prst="rect">
            <a:avLst/>
          </a:prstGeom>
        </p:spPr>
      </p:pic>
      <p:sp>
        <p:nvSpPr>
          <p:cNvPr id="4" name="Google Shape;19;p4"/>
          <p:cNvSpPr txBox="1">
            <a:spLocks noGrp="1"/>
          </p:cNvSpPr>
          <p:nvPr>
            <p:ph type="title" hasCustomPrompt="1"/>
          </p:nvPr>
        </p:nvSpPr>
        <p:spPr>
          <a:xfrm>
            <a:off x="415600" y="214076"/>
            <a:ext cx="11360800" cy="9287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accent2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49272" y="1987177"/>
            <a:ext cx="5035296" cy="3645648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249272" y="5632826"/>
            <a:ext cx="5016699" cy="851647"/>
          </a:xfrm>
          <a:prstGeom prst="rect">
            <a:avLst/>
          </a:prstGeom>
        </p:spPr>
        <p:txBody>
          <a:bodyPr vert="horz" lIns="0" tIns="91440" rIns="0" bIns="0"/>
          <a:lstStyle>
            <a:lvl1pPr>
              <a:defRPr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902771" y="1987177"/>
            <a:ext cx="5035296" cy="449729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chemeClr val="tx1"/>
              </a:buClr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>
              <a:defRPr sz="2000">
                <a:solidFill>
                  <a:schemeClr val="accent6"/>
                </a:solidFill>
                <a:latin typeface="+mn-lt"/>
              </a:defRPr>
            </a:lvl2pPr>
            <a:lvl3pPr>
              <a:defRPr sz="1600">
                <a:solidFill>
                  <a:schemeClr val="accent6"/>
                </a:solidFill>
                <a:latin typeface="+mn-lt"/>
              </a:defRPr>
            </a:lvl3pPr>
            <a:lvl4pPr>
              <a:defRPr sz="1400">
                <a:solidFill>
                  <a:schemeClr val="accent6"/>
                </a:solidFill>
                <a:latin typeface="+mn-lt"/>
              </a:defRPr>
            </a:lvl4pPr>
            <a:lvl5pPr>
              <a:defRPr sz="105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add text</a:t>
            </a:r>
          </a:p>
        </p:txBody>
      </p:sp>
    </p:spTree>
    <p:extLst>
      <p:ext uri="{BB962C8B-B14F-4D97-AF65-F5344CB8AC3E}">
        <p14:creationId xmlns:p14="http://schemas.microsoft.com/office/powerpoint/2010/main" val="219538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Animation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998165" y="1730803"/>
            <a:ext cx="2872316" cy="18700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9850" dist="635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vert="horz" lIns="182880" tIns="137160"/>
          <a:lstStyle>
            <a:lvl1pPr>
              <a:defRPr sz="1600" b="0" i="0" baseline="0">
                <a:solidFill>
                  <a:schemeClr val="tx1"/>
                </a:solidFill>
              </a:defRPr>
            </a:lvl1pPr>
            <a:lvl2pPr>
              <a:defRPr sz="1600" b="0" i="0" baseline="0">
                <a:solidFill>
                  <a:schemeClr val="tx1"/>
                </a:solidFill>
              </a:defRPr>
            </a:lvl2pPr>
            <a:lvl3pPr>
              <a:defRPr sz="1600" b="0" i="0" baseline="0">
                <a:solidFill>
                  <a:schemeClr val="tx1"/>
                </a:solidFill>
              </a:defRPr>
            </a:lvl3pPr>
            <a:lvl4pPr>
              <a:defRPr sz="1600" b="0" i="0" baseline="0">
                <a:solidFill>
                  <a:schemeClr val="tx1"/>
                </a:solidFill>
              </a:defRPr>
            </a:lvl4pPr>
            <a:lvl5pPr>
              <a:defRPr sz="1600" b="0" i="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4" name="Picture 3" descr="wave_bar_gradient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713"/>
            <a:ext cx="12313920" cy="1554480"/>
          </a:xfrm>
          <a:prstGeom prst="rect">
            <a:avLst/>
          </a:prstGeom>
        </p:spPr>
      </p:pic>
      <p:sp>
        <p:nvSpPr>
          <p:cNvPr id="5" name="Google Shape;19;p4"/>
          <p:cNvSpPr txBox="1">
            <a:spLocks noGrp="1"/>
          </p:cNvSpPr>
          <p:nvPr>
            <p:ph type="title" hasCustomPrompt="1"/>
          </p:nvPr>
        </p:nvSpPr>
        <p:spPr>
          <a:xfrm>
            <a:off x="415600" y="214076"/>
            <a:ext cx="11360800" cy="9287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205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ve_bar_gradient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99719" y="2302712"/>
            <a:ext cx="6949440" cy="2194560"/>
          </a:xfrm>
          <a:prstGeom prst="rect">
            <a:avLst/>
          </a:prstGeom>
        </p:spPr>
      </p:pic>
      <p:sp>
        <p:nvSpPr>
          <p:cNvPr id="4" name="Google Shape;19;p4"/>
          <p:cNvSpPr txBox="1">
            <a:spLocks noGrp="1"/>
          </p:cNvSpPr>
          <p:nvPr>
            <p:ph type="title" hasCustomPrompt="1"/>
          </p:nvPr>
        </p:nvSpPr>
        <p:spPr>
          <a:xfrm rot="16200000">
            <a:off x="-2111340" y="2807325"/>
            <a:ext cx="6084287" cy="123837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6920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Kuletz Kathy 3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2" y="721082"/>
            <a:ext cx="12344400" cy="6172200"/>
          </a:xfrm>
          <a:prstGeom prst="rect">
            <a:avLst/>
          </a:prstGeom>
        </p:spPr>
      </p:pic>
      <p:pic>
        <p:nvPicPr>
          <p:cNvPr id="4" name="Picture 3" descr="Certification-Stamp-final-for-website-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92" y="4817618"/>
            <a:ext cx="1950720" cy="1463040"/>
          </a:xfrm>
          <a:prstGeom prst="rect">
            <a:avLst/>
          </a:prstGeom>
        </p:spPr>
      </p:pic>
      <p:pic>
        <p:nvPicPr>
          <p:cNvPr id="5" name="Picture 4" descr="AOOS_logo_color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30" y="1334496"/>
            <a:ext cx="5045045" cy="1417320"/>
          </a:xfrm>
          <a:prstGeom prst="rect">
            <a:avLst/>
          </a:prstGeom>
        </p:spPr>
      </p:pic>
      <p:sp>
        <p:nvSpPr>
          <p:cNvPr id="6" name="Google Shape;87;p15"/>
          <p:cNvSpPr txBox="1"/>
          <p:nvPr/>
        </p:nvSpPr>
        <p:spPr>
          <a:xfrm>
            <a:off x="1935939" y="3063188"/>
            <a:ext cx="8308227" cy="41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1" u="none" strike="noStrike" cap="none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  <a:sym typeface="Arial"/>
              </a:rPr>
              <a:t>The Eye on Alaska’s Coasts and Oceans</a:t>
            </a:r>
            <a:endParaRPr sz="2800" i="1" dirty="0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Google Shape;68;p13"/>
          <p:cNvSpPr txBox="1">
            <a:spLocks noChangeAspect="1"/>
          </p:cNvSpPr>
          <p:nvPr/>
        </p:nvSpPr>
        <p:spPr>
          <a:xfrm rot="16200000">
            <a:off x="10748449" y="5347577"/>
            <a:ext cx="2224348" cy="395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i="0" u="none" strike="noStrike" cap="none" dirty="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Photo courtesy of Kathy </a:t>
            </a:r>
            <a:r>
              <a:rPr lang="en-US" sz="1200" i="0" u="none" strike="noStrike" cap="none" dirty="0" err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Kuletz</a:t>
            </a:r>
            <a:endParaRPr sz="12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</p:spTree>
    <p:extLst>
      <p:ext uri="{BB962C8B-B14F-4D97-AF65-F5344CB8AC3E}">
        <p14:creationId xmlns:p14="http://schemas.microsoft.com/office/powerpoint/2010/main" val="1329823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_map_vid_grab_fade.pn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626"/>
            <a:ext cx="12192000" cy="5257374"/>
          </a:xfrm>
          <a:prstGeom prst="rect">
            <a:avLst/>
          </a:prstGeom>
        </p:spPr>
      </p:pic>
      <p:pic>
        <p:nvPicPr>
          <p:cNvPr id="4" name="Picture 3" descr="Certification-Stamp-final-for-website-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92" y="4817618"/>
            <a:ext cx="1950720" cy="1463040"/>
          </a:xfrm>
          <a:prstGeom prst="rect">
            <a:avLst/>
          </a:prstGeom>
        </p:spPr>
      </p:pic>
      <p:pic>
        <p:nvPicPr>
          <p:cNvPr id="5" name="Picture 4" descr="AOOS_logo_color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30" y="1334496"/>
            <a:ext cx="5045045" cy="1417320"/>
          </a:xfrm>
          <a:prstGeom prst="rect">
            <a:avLst/>
          </a:prstGeom>
        </p:spPr>
      </p:pic>
      <p:sp>
        <p:nvSpPr>
          <p:cNvPr id="6" name="Google Shape;87;p15"/>
          <p:cNvSpPr txBox="1"/>
          <p:nvPr/>
        </p:nvSpPr>
        <p:spPr>
          <a:xfrm>
            <a:off x="1935939" y="3063188"/>
            <a:ext cx="8308227" cy="41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1" u="none" strike="noStrike" cap="none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  <a:sym typeface="Arial"/>
              </a:rPr>
              <a:t>The Eye on Alaska’s Coasts and Oceans</a:t>
            </a:r>
            <a:endParaRPr sz="2800" i="1" dirty="0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930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en water bw fade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871"/>
            <a:ext cx="12192000" cy="6098771"/>
          </a:xfrm>
          <a:prstGeom prst="rect">
            <a:avLst/>
          </a:prstGeom>
        </p:spPr>
      </p:pic>
      <p:pic>
        <p:nvPicPr>
          <p:cNvPr id="4" name="Picture 3" descr="Certification-Stamp-final-for-website-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92" y="4817618"/>
            <a:ext cx="1950720" cy="1463040"/>
          </a:xfrm>
          <a:prstGeom prst="rect">
            <a:avLst/>
          </a:prstGeom>
        </p:spPr>
      </p:pic>
      <p:pic>
        <p:nvPicPr>
          <p:cNvPr id="5" name="Picture 4" descr="AOOS_logo_color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30" y="1334496"/>
            <a:ext cx="5045045" cy="1417320"/>
          </a:xfrm>
          <a:prstGeom prst="rect">
            <a:avLst/>
          </a:prstGeom>
        </p:spPr>
      </p:pic>
      <p:sp>
        <p:nvSpPr>
          <p:cNvPr id="6" name="Google Shape;87;p15"/>
          <p:cNvSpPr txBox="1"/>
          <p:nvPr/>
        </p:nvSpPr>
        <p:spPr>
          <a:xfrm>
            <a:off x="1935939" y="3063188"/>
            <a:ext cx="8308227" cy="41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1" u="none" strike="noStrike" cap="none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  <a:sym typeface="Arial"/>
              </a:rPr>
              <a:t>The Eye on Alaska’s Coasts and Oceans</a:t>
            </a:r>
            <a:endParaRPr sz="2800" i="1" dirty="0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793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nd_map_vid_grab_f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8816"/>
            <a:ext cx="12192000" cy="4904045"/>
          </a:xfrm>
          <a:prstGeom prst="rect">
            <a:avLst/>
          </a:prstGeom>
        </p:spPr>
      </p:pic>
      <p:pic>
        <p:nvPicPr>
          <p:cNvPr id="4" name="Picture 3" descr="AOOS_logo_color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3" y="421450"/>
            <a:ext cx="2673459" cy="751063"/>
          </a:xfrm>
          <a:prstGeom prst="rect">
            <a:avLst/>
          </a:prstGeom>
        </p:spPr>
      </p:pic>
      <p:pic>
        <p:nvPicPr>
          <p:cNvPr id="5" name="Picture 4" descr="white-Certification-Stamp-final-transpar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32" y="4820011"/>
            <a:ext cx="1991977" cy="1493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D5921-950D-CC41-8F84-52455F32D746}"/>
              </a:ext>
            </a:extLst>
          </p:cNvPr>
          <p:cNvSpPr txBox="1"/>
          <p:nvPr/>
        </p:nvSpPr>
        <p:spPr>
          <a:xfrm>
            <a:off x="4010161" y="521721"/>
            <a:ext cx="729629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buClr>
                <a:srgbClr val="BFBFBF"/>
              </a:buClr>
              <a:buSzPts val="1400"/>
            </a:pPr>
            <a:r>
              <a:rPr lang="en-US" sz="2400" i="1" dirty="0">
                <a:solidFill>
                  <a:srgbClr val="00AFB7"/>
                </a:solidFill>
                <a:latin typeface="Calibri"/>
                <a:ea typeface="Roboto"/>
                <a:cs typeface="Calibri"/>
                <a:sym typeface="Roboto"/>
              </a:rPr>
              <a:t>The Eye on Alaska’s Coast’s and Oceans</a:t>
            </a:r>
          </a:p>
        </p:txBody>
      </p:sp>
      <p:sp>
        <p:nvSpPr>
          <p:cNvPr id="7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58284" y="1346089"/>
            <a:ext cx="10363200" cy="122529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8284" y="2655310"/>
            <a:ext cx="10363200" cy="554038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ts val="1900"/>
              </a:lnSpc>
              <a:defRPr sz="1800" cap="all">
                <a:solidFill>
                  <a:schemeClr val="bg2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Click to add subtitle if needed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58284" y="3579237"/>
            <a:ext cx="5334000" cy="2749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lang="en-US" sz="1800" i="0" u="none" strike="noStrike" cap="none" smtClean="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defRPr>
            </a:lvl1pPr>
            <a:lvl2pPr>
              <a:defRPr sz="1800">
                <a:solidFill>
                  <a:schemeClr val="tx1"/>
                </a:solidFill>
                <a:latin typeface="Calibri"/>
                <a:cs typeface="Calibri"/>
              </a:defRPr>
            </a:lvl2pPr>
            <a:lvl3pPr>
              <a:defRPr sz="18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  <a:cs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Details if needed</a:t>
            </a: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Details if needed</a:t>
            </a: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Details if needed</a:t>
            </a:r>
          </a:p>
          <a:p>
            <a:pPr>
              <a:buSzPts val="1800"/>
            </a:pP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Location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Date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Presenter Name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Presenter Title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Alaska Ocean Observing System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</p:spTree>
    <p:extLst>
      <p:ext uri="{BB962C8B-B14F-4D97-AF65-F5344CB8AC3E}">
        <p14:creationId xmlns:p14="http://schemas.microsoft.com/office/powerpoint/2010/main" val="2783730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en_water_bw_f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0220"/>
            <a:ext cx="12192000" cy="5097780"/>
          </a:xfrm>
          <a:prstGeom prst="rect">
            <a:avLst/>
          </a:prstGeom>
        </p:spPr>
      </p:pic>
      <p:pic>
        <p:nvPicPr>
          <p:cNvPr id="4" name="Picture 3" descr="AOOS_logo_color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3" y="421450"/>
            <a:ext cx="2673459" cy="751063"/>
          </a:xfrm>
          <a:prstGeom prst="rect">
            <a:avLst/>
          </a:prstGeom>
        </p:spPr>
      </p:pic>
      <p:pic>
        <p:nvPicPr>
          <p:cNvPr id="5" name="Picture 4" descr="white-Certification-Stamp-final-transpar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32" y="4820011"/>
            <a:ext cx="1991977" cy="1493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D5921-950D-CC41-8F84-52455F32D746}"/>
              </a:ext>
            </a:extLst>
          </p:cNvPr>
          <p:cNvSpPr txBox="1"/>
          <p:nvPr/>
        </p:nvSpPr>
        <p:spPr>
          <a:xfrm>
            <a:off x="4010161" y="521721"/>
            <a:ext cx="729629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buClr>
                <a:srgbClr val="BFBFBF"/>
              </a:buClr>
              <a:buSzPts val="1400"/>
            </a:pPr>
            <a:r>
              <a:rPr lang="en-US" sz="2400" i="1" dirty="0">
                <a:solidFill>
                  <a:srgbClr val="00AFB7"/>
                </a:solidFill>
                <a:latin typeface="Calibri"/>
                <a:ea typeface="Roboto"/>
                <a:cs typeface="Calibri"/>
                <a:sym typeface="Roboto"/>
              </a:rPr>
              <a:t>The Eye on Alaska’s Coast’s and Oceans</a:t>
            </a:r>
          </a:p>
        </p:txBody>
      </p:sp>
      <p:sp>
        <p:nvSpPr>
          <p:cNvPr id="7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58284" y="1346089"/>
            <a:ext cx="10363200" cy="122529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8284" y="2655310"/>
            <a:ext cx="10363200" cy="554038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ts val="1900"/>
              </a:lnSpc>
              <a:defRPr sz="1800" cap="all">
                <a:solidFill>
                  <a:schemeClr val="bg2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Click to add subtitle if needed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58284" y="3579237"/>
            <a:ext cx="5334000" cy="27495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lang="en-US" sz="1800" i="0" u="none" strike="noStrike" cap="none" smtClean="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defRPr>
            </a:lvl1pPr>
            <a:lvl2pPr>
              <a:defRPr sz="1800">
                <a:solidFill>
                  <a:schemeClr val="tx1"/>
                </a:solidFill>
                <a:latin typeface="Calibri"/>
                <a:cs typeface="Calibri"/>
              </a:defRPr>
            </a:lvl2pPr>
            <a:lvl3pPr>
              <a:defRPr sz="18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  <a:cs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Details if needed</a:t>
            </a: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Details if needed</a:t>
            </a: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Details if needed</a:t>
            </a:r>
          </a:p>
          <a:p>
            <a:pPr>
              <a:buSzPts val="1800"/>
            </a:pP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Location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Date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Presenter Name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Presenter Title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buSzPts val="1800"/>
            </a:pPr>
            <a:r>
              <a:rPr lang="en-US" sz="1800" dirty="0">
                <a:solidFill>
                  <a:schemeClr val="tx1"/>
                </a:solidFill>
                <a:ea typeface="Varela"/>
                <a:cs typeface="Varela"/>
                <a:sym typeface="Varela"/>
              </a:rPr>
              <a:t>Alaska Ocean Observing System</a:t>
            </a:r>
            <a:endParaRPr lang="en-US" sz="1800" i="0" u="none" strike="noStrike" cap="none" dirty="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</p:spTree>
    <p:extLst>
      <p:ext uri="{BB962C8B-B14F-4D97-AF65-F5344CB8AC3E}">
        <p14:creationId xmlns:p14="http://schemas.microsoft.com/office/powerpoint/2010/main" val="397869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_bar_gradient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713"/>
            <a:ext cx="12313920" cy="1554480"/>
          </a:xfrm>
          <a:prstGeom prst="rect">
            <a:avLst/>
          </a:prstGeom>
        </p:spPr>
      </p:pic>
      <p:sp>
        <p:nvSpPr>
          <p:cNvPr id="5" name="Google Shape;19;p4"/>
          <p:cNvSpPr txBox="1">
            <a:spLocks noGrp="1"/>
          </p:cNvSpPr>
          <p:nvPr>
            <p:ph type="title" hasCustomPrompt="1"/>
          </p:nvPr>
        </p:nvSpPr>
        <p:spPr>
          <a:xfrm>
            <a:off x="415600" y="214076"/>
            <a:ext cx="11360800" cy="9287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828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43870" y="1716159"/>
            <a:ext cx="10504261" cy="46620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600"/>
              </a:spcAft>
              <a:buClr>
                <a:schemeClr val="accent6"/>
              </a:buClr>
              <a:buFontTx/>
              <a:buNone/>
              <a:defRPr sz="2400" b="0">
                <a:solidFill>
                  <a:schemeClr val="accent6"/>
                </a:solidFill>
                <a:latin typeface="+mn-lt"/>
              </a:defRPr>
            </a:lvl1pPr>
            <a:lvl2pPr>
              <a:defRPr sz="2000">
                <a:solidFill>
                  <a:schemeClr val="accent6"/>
                </a:solidFill>
                <a:latin typeface="+mn-lt"/>
              </a:defRPr>
            </a:lvl2pPr>
            <a:lvl3pPr>
              <a:defRPr sz="1600">
                <a:solidFill>
                  <a:schemeClr val="accent6"/>
                </a:solidFill>
                <a:latin typeface="+mn-lt"/>
              </a:defRPr>
            </a:lvl3pPr>
            <a:lvl4pPr>
              <a:defRPr sz="1400">
                <a:solidFill>
                  <a:schemeClr val="accent6"/>
                </a:solidFill>
                <a:latin typeface="+mn-lt"/>
              </a:defRPr>
            </a:lvl4pPr>
            <a:lvl5pPr>
              <a:defRPr sz="105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add text</a:t>
            </a:r>
          </a:p>
        </p:txBody>
      </p:sp>
      <p:pic>
        <p:nvPicPr>
          <p:cNvPr id="4" name="Picture 3" descr="wave_bar_gradient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713"/>
            <a:ext cx="12313920" cy="1554480"/>
          </a:xfrm>
          <a:prstGeom prst="rect">
            <a:avLst/>
          </a:prstGeom>
        </p:spPr>
      </p:pic>
      <p:sp>
        <p:nvSpPr>
          <p:cNvPr id="5" name="Google Shape;19;p4"/>
          <p:cNvSpPr txBox="1">
            <a:spLocks noGrp="1"/>
          </p:cNvSpPr>
          <p:nvPr>
            <p:ph type="title" hasCustomPrompt="1"/>
          </p:nvPr>
        </p:nvSpPr>
        <p:spPr>
          <a:xfrm>
            <a:off x="415600" y="214076"/>
            <a:ext cx="11360800" cy="9287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00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4400" y="1716089"/>
            <a:ext cx="10363200" cy="4103878"/>
          </a:xfrm>
          <a:prstGeom prst="rect">
            <a:avLst/>
          </a:prstGeom>
          <a:ln>
            <a:noFill/>
          </a:ln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819967"/>
            <a:ext cx="10363200" cy="711008"/>
          </a:xfrm>
          <a:prstGeom prst="rect">
            <a:avLst/>
          </a:prstGeom>
          <a:ln>
            <a:noFill/>
          </a:ln>
        </p:spPr>
        <p:txBody>
          <a:bodyPr vert="horz" lIns="0" tIns="91440" rIns="0" bIns="0"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pic>
        <p:nvPicPr>
          <p:cNvPr id="7" name="Picture 6" descr="wave_bar_gradient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713"/>
            <a:ext cx="12313920" cy="1554480"/>
          </a:xfrm>
          <a:prstGeom prst="rect">
            <a:avLst/>
          </a:prstGeom>
        </p:spPr>
      </p:pic>
      <p:sp>
        <p:nvSpPr>
          <p:cNvPr id="9" name="Google Shape;19;p4"/>
          <p:cNvSpPr txBox="1">
            <a:spLocks noGrp="1"/>
          </p:cNvSpPr>
          <p:nvPr>
            <p:ph type="title" hasCustomPrompt="1"/>
          </p:nvPr>
        </p:nvSpPr>
        <p:spPr>
          <a:xfrm>
            <a:off x="415600" y="214076"/>
            <a:ext cx="11360800" cy="9287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576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902771" y="1716159"/>
            <a:ext cx="5035296" cy="46620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600"/>
              </a:spcAft>
              <a:buClr>
                <a:schemeClr val="accent6"/>
              </a:buClr>
              <a:buFontTx/>
              <a:buNone/>
              <a:defRPr sz="2000" b="0">
                <a:solidFill>
                  <a:schemeClr val="accent6"/>
                </a:solidFill>
                <a:latin typeface="+mn-lt"/>
              </a:defRPr>
            </a:lvl1pPr>
            <a:lvl2pPr>
              <a:defRPr sz="2000">
                <a:solidFill>
                  <a:schemeClr val="accent6"/>
                </a:solidFill>
                <a:latin typeface="+mn-lt"/>
              </a:defRPr>
            </a:lvl2pPr>
            <a:lvl3pPr>
              <a:defRPr sz="1600">
                <a:solidFill>
                  <a:schemeClr val="accent6"/>
                </a:solidFill>
                <a:latin typeface="+mn-lt"/>
              </a:defRPr>
            </a:lvl3pPr>
            <a:lvl4pPr>
              <a:defRPr sz="1400">
                <a:solidFill>
                  <a:schemeClr val="accent6"/>
                </a:solidFill>
                <a:latin typeface="+mn-lt"/>
              </a:defRPr>
            </a:lvl4pPr>
            <a:lvl5pPr>
              <a:defRPr sz="105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add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9272" y="1716089"/>
            <a:ext cx="5035296" cy="46620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600"/>
              </a:spcAft>
              <a:buClr>
                <a:schemeClr val="accent6"/>
              </a:buClr>
              <a:buFontTx/>
              <a:buNone/>
              <a:defRPr sz="2000" b="0">
                <a:solidFill>
                  <a:schemeClr val="accent6"/>
                </a:solidFill>
                <a:latin typeface="+mn-lt"/>
              </a:defRPr>
            </a:lvl1pPr>
            <a:lvl2pPr>
              <a:defRPr sz="2000">
                <a:solidFill>
                  <a:schemeClr val="accent6"/>
                </a:solidFill>
                <a:latin typeface="+mn-lt"/>
              </a:defRPr>
            </a:lvl2pPr>
            <a:lvl3pPr>
              <a:defRPr sz="1600">
                <a:solidFill>
                  <a:schemeClr val="accent6"/>
                </a:solidFill>
                <a:latin typeface="+mn-lt"/>
              </a:defRPr>
            </a:lvl3pPr>
            <a:lvl4pPr>
              <a:defRPr sz="1400">
                <a:solidFill>
                  <a:schemeClr val="accent6"/>
                </a:solidFill>
                <a:latin typeface="+mn-lt"/>
              </a:defRPr>
            </a:lvl4pPr>
            <a:lvl5pPr>
              <a:defRPr sz="105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add text</a:t>
            </a:r>
          </a:p>
        </p:txBody>
      </p:sp>
      <p:pic>
        <p:nvPicPr>
          <p:cNvPr id="6" name="Picture 5" descr="wave_bar_gradient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713"/>
            <a:ext cx="12313920" cy="1554480"/>
          </a:xfrm>
          <a:prstGeom prst="rect">
            <a:avLst/>
          </a:prstGeom>
        </p:spPr>
      </p:pic>
      <p:sp>
        <p:nvSpPr>
          <p:cNvPr id="9" name="Google Shape;19;p4"/>
          <p:cNvSpPr txBox="1">
            <a:spLocks noGrp="1"/>
          </p:cNvSpPr>
          <p:nvPr>
            <p:ph type="title" hasCustomPrompt="1"/>
          </p:nvPr>
        </p:nvSpPr>
        <p:spPr>
          <a:xfrm>
            <a:off x="415600" y="214076"/>
            <a:ext cx="11360800" cy="9287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961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ext Column + Pic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49272" y="1716090"/>
            <a:ext cx="5035296" cy="312690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249272" y="4842994"/>
            <a:ext cx="5016699" cy="711008"/>
          </a:xfrm>
          <a:prstGeom prst="rect">
            <a:avLst/>
          </a:prstGeom>
        </p:spPr>
        <p:txBody>
          <a:bodyPr vert="horz" lIns="0" tIns="91440" rIns="0" bIns="0"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902771" y="1716159"/>
            <a:ext cx="5035296" cy="46620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chemeClr val="accent6"/>
              </a:buClr>
              <a:buFontTx/>
              <a:buNone/>
              <a:defRPr sz="2000" b="0">
                <a:solidFill>
                  <a:schemeClr val="accent6"/>
                </a:solidFill>
                <a:latin typeface="+mn-lt"/>
              </a:defRPr>
            </a:lvl1pPr>
            <a:lvl2pPr>
              <a:defRPr sz="2000">
                <a:solidFill>
                  <a:schemeClr val="accent6"/>
                </a:solidFill>
                <a:latin typeface="+mn-lt"/>
              </a:defRPr>
            </a:lvl2pPr>
            <a:lvl3pPr>
              <a:defRPr sz="1600">
                <a:solidFill>
                  <a:schemeClr val="accent6"/>
                </a:solidFill>
                <a:latin typeface="+mn-lt"/>
              </a:defRPr>
            </a:lvl3pPr>
            <a:lvl4pPr>
              <a:defRPr sz="1400">
                <a:solidFill>
                  <a:schemeClr val="accent6"/>
                </a:solidFill>
                <a:latin typeface="+mn-lt"/>
              </a:defRPr>
            </a:lvl4pPr>
            <a:lvl5pPr>
              <a:defRPr sz="105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add text</a:t>
            </a:r>
          </a:p>
        </p:txBody>
      </p:sp>
      <p:pic>
        <p:nvPicPr>
          <p:cNvPr id="7" name="Picture 6" descr="wave_bar_gradient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713"/>
            <a:ext cx="12313920" cy="1554480"/>
          </a:xfrm>
          <a:prstGeom prst="rect">
            <a:avLst/>
          </a:prstGeom>
        </p:spPr>
      </p:pic>
      <p:sp>
        <p:nvSpPr>
          <p:cNvPr id="9" name="Google Shape;19;p4"/>
          <p:cNvSpPr txBox="1">
            <a:spLocks noGrp="1"/>
          </p:cNvSpPr>
          <p:nvPr>
            <p:ph type="title" hasCustomPrompt="1"/>
          </p:nvPr>
        </p:nvSpPr>
        <p:spPr>
          <a:xfrm>
            <a:off x="415600" y="214076"/>
            <a:ext cx="11360800" cy="9287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102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Green + One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ve_bar_dk_green_t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20" y="1142853"/>
            <a:ext cx="12313920" cy="5770562"/>
          </a:xfrm>
          <a:prstGeom prst="rect">
            <a:avLst/>
          </a:prstGeom>
        </p:spPr>
      </p:pic>
      <p:sp>
        <p:nvSpPr>
          <p:cNvPr id="4" name="Google Shape;19;p4"/>
          <p:cNvSpPr txBox="1">
            <a:spLocks noGrp="1"/>
          </p:cNvSpPr>
          <p:nvPr>
            <p:ph type="title" hasCustomPrompt="1"/>
          </p:nvPr>
        </p:nvSpPr>
        <p:spPr>
          <a:xfrm>
            <a:off x="415600" y="214076"/>
            <a:ext cx="11360800" cy="92877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accent2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43870" y="1716159"/>
            <a:ext cx="10504261" cy="46620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600"/>
              </a:spcAft>
              <a:buClr>
                <a:schemeClr val="tx1"/>
              </a:buClr>
              <a:buFontTx/>
              <a:buNone/>
              <a:defRPr sz="2400" b="0">
                <a:solidFill>
                  <a:srgbClr val="FFFFFF"/>
                </a:solidFill>
                <a:latin typeface="+mn-lt"/>
              </a:defRPr>
            </a:lvl1pPr>
            <a:lvl2pPr>
              <a:defRPr sz="2000">
                <a:solidFill>
                  <a:schemeClr val="accent6"/>
                </a:solidFill>
                <a:latin typeface="+mn-lt"/>
              </a:defRPr>
            </a:lvl2pPr>
            <a:lvl3pPr>
              <a:defRPr sz="1600">
                <a:solidFill>
                  <a:schemeClr val="accent6"/>
                </a:solidFill>
                <a:latin typeface="+mn-lt"/>
              </a:defRPr>
            </a:lvl3pPr>
            <a:lvl4pPr>
              <a:defRPr sz="1400">
                <a:solidFill>
                  <a:schemeClr val="accent6"/>
                </a:solidFill>
                <a:latin typeface="+mn-lt"/>
              </a:defRPr>
            </a:lvl4pPr>
            <a:lvl5pPr>
              <a:defRPr sz="105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add text</a:t>
            </a:r>
          </a:p>
        </p:txBody>
      </p:sp>
    </p:spTree>
    <p:extLst>
      <p:ext uri="{BB962C8B-B14F-4D97-AF65-F5344CB8AC3E}">
        <p14:creationId xmlns:p14="http://schemas.microsoft.com/office/powerpoint/2010/main" val="3046804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5295-37E4-2840-AC17-A5123D56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6" y="157163"/>
            <a:ext cx="11105536" cy="985691"/>
          </a:xfrm>
        </p:spPr>
        <p:txBody>
          <a:bodyPr/>
          <a:lstStyle/>
          <a:p>
            <a:r>
              <a:rPr lang="en-US" dirty="0"/>
              <a:t>Marine Exchange of Alaska</a:t>
            </a:r>
            <a:br>
              <a:rPr lang="en-US" dirty="0"/>
            </a:br>
            <a:r>
              <a:rPr lang="en-US" sz="2800" dirty="0"/>
              <a:t>Real-time access to weather observations for mariners through AIS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F46E5-D00F-CB4F-9B35-D425F2E70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478" y="1616944"/>
            <a:ext cx="6582698" cy="44158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4D0593-DCCC-4243-BFEE-F212AD30F34E}"/>
              </a:ext>
            </a:extLst>
          </p:cNvPr>
          <p:cNvSpPr txBox="1"/>
          <p:nvPr/>
        </p:nvSpPr>
        <p:spPr>
          <a:xfrm>
            <a:off x="603898" y="1612977"/>
            <a:ext cx="39238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Installation of weather systems with </a:t>
            </a:r>
          </a:p>
          <a:p>
            <a:r>
              <a:rPr lang="en-US" sz="2000" dirty="0"/>
              <a:t>AIS stations</a:t>
            </a:r>
          </a:p>
          <a:p>
            <a:endParaRPr lang="en-US" sz="2000" dirty="0"/>
          </a:p>
          <a:p>
            <a:r>
              <a:rPr lang="en-US" sz="2000" dirty="0"/>
              <a:t>Primary goal is to transmit real-time weather through AIS  directly to vessels and mariners to improve maritime safety</a:t>
            </a:r>
          </a:p>
          <a:p>
            <a:endParaRPr lang="en-US" sz="2000" dirty="0"/>
          </a:p>
          <a:p>
            <a:r>
              <a:rPr lang="en-US" sz="2000" dirty="0"/>
              <a:t>Data also available through AOOS data portals and NDBC</a:t>
            </a:r>
          </a:p>
          <a:p>
            <a:endParaRPr lang="en-US" sz="2000" dirty="0"/>
          </a:p>
          <a:p>
            <a:r>
              <a:rPr lang="en-US" sz="2000" dirty="0"/>
              <a:t>NWS utilizes data for forecasting</a:t>
            </a:r>
          </a:p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E3204-BF35-0241-8D81-8C7636F21007}"/>
              </a:ext>
            </a:extLst>
          </p:cNvPr>
          <p:cNvSpPr txBox="1"/>
          <p:nvPr/>
        </p:nvSpPr>
        <p:spPr>
          <a:xfrm>
            <a:off x="5032003" y="5211545"/>
            <a:ext cx="382874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2020 IOOS Fill the Gaps Campaign</a:t>
            </a:r>
          </a:p>
          <a:p>
            <a:r>
              <a:rPr lang="en-US" dirty="0">
                <a:solidFill>
                  <a:schemeClr val="bg1"/>
                </a:solidFill>
              </a:rPr>
              <a:t>Supporting up to 6 new Arctic WX sites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B4F714-2DAA-1140-8782-2DD35A238BA4}"/>
              </a:ext>
            </a:extLst>
          </p:cNvPr>
          <p:cNvSpPr txBox="1"/>
          <p:nvPr/>
        </p:nvSpPr>
        <p:spPr>
          <a:xfrm>
            <a:off x="5032003" y="6150114"/>
            <a:ext cx="5381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CONSIDERATION: Requires off-grid power across </a:t>
            </a:r>
          </a:p>
          <a:p>
            <a:r>
              <a:rPr lang="en-US" sz="2000" b="1" dirty="0"/>
              <a:t>		 much of Arctic</a:t>
            </a:r>
          </a:p>
        </p:txBody>
      </p:sp>
    </p:spTree>
    <p:extLst>
      <p:ext uri="{BB962C8B-B14F-4D97-AF65-F5344CB8AC3E}">
        <p14:creationId xmlns:p14="http://schemas.microsoft.com/office/powerpoint/2010/main" val="23770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6B58-F452-A745-8DA2-7F1EC9F97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D3331-1E3A-2945-83A3-EE0FC81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319" y="0"/>
            <a:ext cx="5461000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B5A70706-524F-794C-814B-8217622D4949}"/>
              </a:ext>
            </a:extLst>
          </p:cNvPr>
          <p:cNvSpPr/>
          <p:nvPr/>
        </p:nvSpPr>
        <p:spPr>
          <a:xfrm>
            <a:off x="8057071" y="5003321"/>
            <a:ext cx="396815" cy="41406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26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759C-DCDB-9C47-B82D-26315A7CF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Kotzebue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3CBCF-0C41-2342-9456-7CF02FE2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988" y="0"/>
            <a:ext cx="6109275" cy="6858000"/>
          </a:xfrm>
          <a:prstGeom prst="rect">
            <a:avLst/>
          </a:prstGeom>
        </p:spPr>
      </p:pic>
      <p:sp>
        <p:nvSpPr>
          <p:cNvPr id="9" name="Smiley Face 8">
            <a:extLst>
              <a:ext uri="{FF2B5EF4-FFF2-40B4-BE49-F238E27FC236}">
                <a16:creationId xmlns:a16="http://schemas.microsoft.com/office/drawing/2014/main" id="{0A685983-DC2E-5F48-AC05-05FE02DF76D5}"/>
              </a:ext>
            </a:extLst>
          </p:cNvPr>
          <p:cNvSpPr/>
          <p:nvPr/>
        </p:nvSpPr>
        <p:spPr>
          <a:xfrm>
            <a:off x="8226723" y="1022722"/>
            <a:ext cx="327804" cy="31055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697D6B23-474F-6C42-A793-00B09EF0A196}"/>
              </a:ext>
            </a:extLst>
          </p:cNvPr>
          <p:cNvSpPr/>
          <p:nvPr/>
        </p:nvSpPr>
        <p:spPr>
          <a:xfrm>
            <a:off x="7297947" y="4779034"/>
            <a:ext cx="396815" cy="41406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24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16C60-5D3C-E444-B34C-98BB1E06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Kivalina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4FEC7-0BA1-DB4C-A922-C8769814D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951" y="0"/>
            <a:ext cx="9030068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1E0B63A6-97D0-C94A-852C-78D3264CD159}"/>
              </a:ext>
            </a:extLst>
          </p:cNvPr>
          <p:cNvSpPr/>
          <p:nvPr/>
        </p:nvSpPr>
        <p:spPr>
          <a:xfrm>
            <a:off x="6452559" y="3191772"/>
            <a:ext cx="379562" cy="32100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72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60BE8-D649-8D44-983F-CEE9974A12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00" y="1415844"/>
            <a:ext cx="11501097" cy="5442155"/>
          </a:xfrm>
        </p:spPr>
        <p:txBody>
          <a:bodyPr/>
          <a:lstStyle/>
          <a:p>
            <a:r>
              <a:rPr lang="en-US" dirty="0"/>
              <a:t>Original proposal was for installation of an AIS Receive/Transmit and WX Installation on NE Cape of St. Lawrence Island (estimated install cost $100K)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After some careful evaluations, the NE Cape option was estimated to be cost prohibitive without substantially more funding</a:t>
            </a:r>
          </a:p>
          <a:p>
            <a:r>
              <a:rPr lang="en-US" b="1" i="1" dirty="0"/>
              <a:t>“It has the potential to be the most expensive AIS/WX station in Alaska.”</a:t>
            </a:r>
            <a:r>
              <a:rPr lang="en-US" dirty="0"/>
              <a:t> </a:t>
            </a:r>
          </a:p>
          <a:p>
            <a:r>
              <a:rPr lang="en-US" dirty="0"/>
              <a:t>(Ed Page, 24 Sep 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Communications (satellite) costs several thousands $$ annually alone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Long-term O&amp;M costs are expected to be high for service and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Local community support was not as high as previously implied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According to NWS, the existing </a:t>
            </a:r>
            <a:r>
              <a:rPr lang="en-US" dirty="0" err="1"/>
              <a:t>Gambell</a:t>
            </a:r>
            <a:r>
              <a:rPr lang="en-US" dirty="0"/>
              <a:t> and </a:t>
            </a:r>
            <a:r>
              <a:rPr lang="en-US" dirty="0" err="1"/>
              <a:t>Savoonga</a:t>
            </a:r>
            <a:r>
              <a:rPr lang="en-US" dirty="0"/>
              <a:t> AIS/WX and FAA </a:t>
            </a:r>
            <a:r>
              <a:rPr lang="en-US" dirty="0" err="1"/>
              <a:t>Wx</a:t>
            </a:r>
            <a:r>
              <a:rPr lang="en-US" dirty="0"/>
              <a:t> at airports  satisfy the NWS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Locals and Brian </a:t>
            </a:r>
            <a:r>
              <a:rPr lang="en-US" dirty="0" err="1"/>
              <a:t>Brettschneider</a:t>
            </a:r>
            <a:r>
              <a:rPr lang="en-US" dirty="0"/>
              <a:t> from NWS/Fairbanks suggested SE on SLI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A22C8-26B2-7F43-8326-3CF0B123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 THE GAPS FUNDING FY18</a:t>
            </a:r>
            <a:br>
              <a:rPr lang="en-US" dirty="0"/>
            </a:br>
            <a:r>
              <a:rPr lang="en-US" sz="2800" dirty="0"/>
              <a:t>Board Approved $50K to MXAK to help install NE Cape AIS/WX installation</a:t>
            </a:r>
          </a:p>
        </p:txBody>
      </p:sp>
    </p:spTree>
    <p:extLst>
      <p:ext uri="{BB962C8B-B14F-4D97-AF65-F5344CB8AC3E}">
        <p14:creationId xmlns:p14="http://schemas.microsoft.com/office/powerpoint/2010/main" val="787243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1C03BD-08A4-5F43-8427-0D9D0CA9D4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2770" y="1716158"/>
            <a:ext cx="5170225" cy="4374091"/>
          </a:xfrm>
        </p:spPr>
        <p:txBody>
          <a:bodyPr/>
          <a:lstStyle/>
          <a:p>
            <a:r>
              <a:rPr lang="en-US" sz="2400" dirty="0"/>
              <a:t>Challenges of locating suitable sites and hosts: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Entering into MOUs/contracts with land or infrastructure owners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Permits (state, federal, tribal)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NEPA per above if on tribal community 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Costs due to location and remoteness (on grid/off grid, communications, distance from road service)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D53B7-20F8-BC43-A10C-8743AC64C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18615" y="1716158"/>
            <a:ext cx="5035296" cy="4662078"/>
          </a:xfrm>
        </p:spPr>
        <p:txBody>
          <a:bodyPr/>
          <a:lstStyle/>
          <a:p>
            <a:r>
              <a:rPr lang="en-US" sz="2400" dirty="0"/>
              <a:t>MXAK offered 6 options…Kivalina was added to the list later: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St. Paul Island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St. George Island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Point 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Kotzebue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Shishmaref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Point Hope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Kivalina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62F457-6E66-1547-8F30-92BB099A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02" y="132735"/>
            <a:ext cx="11805897" cy="1283110"/>
          </a:xfrm>
        </p:spPr>
        <p:txBody>
          <a:bodyPr/>
          <a:lstStyle/>
          <a:p>
            <a:r>
              <a:rPr lang="en-US" dirty="0"/>
              <a:t>MXAK offered alternative proposal in September 2019</a:t>
            </a:r>
            <a:br>
              <a:rPr lang="en-US" dirty="0"/>
            </a:br>
            <a:r>
              <a:rPr lang="en-US" sz="2400" dirty="0"/>
              <a:t>Install 3  (up to 6) weather stations and AIS Transmit capability in gapped areas of the Arctic</a:t>
            </a:r>
          </a:p>
        </p:txBody>
      </p:sp>
    </p:spTree>
    <p:extLst>
      <p:ext uri="{BB962C8B-B14F-4D97-AF65-F5344CB8AC3E}">
        <p14:creationId xmlns:p14="http://schemas.microsoft.com/office/powerpoint/2010/main" val="2943629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E47A54-F2E6-1E46-BB86-AF0105084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528" y="1499385"/>
            <a:ext cx="10733706" cy="1640628"/>
          </a:xfrm>
        </p:spPr>
        <p:txBody>
          <a:bodyPr/>
          <a:lstStyle/>
          <a:p>
            <a:r>
              <a:rPr lang="en-US" b="1" dirty="0"/>
              <a:t>NWS: MXAK should target sites with no existing NWS or FAA </a:t>
            </a:r>
            <a:r>
              <a:rPr lang="en-US" b="1" dirty="0" err="1"/>
              <a:t>Wx</a:t>
            </a:r>
            <a:r>
              <a:rPr lang="en-US" b="1" dirty="0"/>
              <a:t> observations if possible</a:t>
            </a:r>
          </a:p>
          <a:p>
            <a:r>
              <a:rPr lang="en-US" b="1" dirty="0"/>
              <a:t>NWS Fairbanks: Would love one on Little Diomede Island</a:t>
            </a:r>
          </a:p>
          <a:p>
            <a:r>
              <a:rPr lang="en-US" b="1" dirty="0"/>
              <a:t>MXAK: Purpose is to provide localized near the water </a:t>
            </a:r>
            <a:r>
              <a:rPr lang="en-US" b="1" dirty="0" err="1"/>
              <a:t>obs</a:t>
            </a:r>
            <a:r>
              <a:rPr lang="en-US" b="1" dirty="0"/>
              <a:t> for mariners through AIS</a:t>
            </a:r>
          </a:p>
          <a:p>
            <a:r>
              <a:rPr lang="en-US" b="1" dirty="0"/>
              <a:t>AOOS: Possible to put one on Fairway Rock if HFR goes there in 2020….but not certain</a:t>
            </a:r>
          </a:p>
          <a:p>
            <a:endParaRPr lang="en-US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7EB028-16B9-4449-9996-336C7516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AOOS also asked for input on priorities from NWS and ACCAP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C5846F-8344-8246-AE6F-1C2C3CFA4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165591"/>
              </p:ext>
            </p:extLst>
          </p:nvPr>
        </p:nvGraphicFramePr>
        <p:xfrm>
          <a:off x="172528" y="3140013"/>
          <a:ext cx="11603872" cy="3717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626">
                  <a:extLst>
                    <a:ext uri="{9D8B030D-6E8A-4147-A177-3AD203B41FA5}">
                      <a16:colId xmlns:a16="http://schemas.microsoft.com/office/drawing/2014/main" val="2431870945"/>
                    </a:ext>
                  </a:extLst>
                </a:gridCol>
                <a:gridCol w="2051314">
                  <a:extLst>
                    <a:ext uri="{9D8B030D-6E8A-4147-A177-3AD203B41FA5}">
                      <a16:colId xmlns:a16="http://schemas.microsoft.com/office/drawing/2014/main" val="1921480617"/>
                    </a:ext>
                  </a:extLst>
                </a:gridCol>
                <a:gridCol w="1646995">
                  <a:extLst>
                    <a:ext uri="{9D8B030D-6E8A-4147-A177-3AD203B41FA5}">
                      <a16:colId xmlns:a16="http://schemas.microsoft.com/office/drawing/2014/main" val="4184264303"/>
                    </a:ext>
                  </a:extLst>
                </a:gridCol>
                <a:gridCol w="1933979">
                  <a:extLst>
                    <a:ext uri="{9D8B030D-6E8A-4147-A177-3AD203B41FA5}">
                      <a16:colId xmlns:a16="http://schemas.microsoft.com/office/drawing/2014/main" val="897994747"/>
                    </a:ext>
                  </a:extLst>
                </a:gridCol>
                <a:gridCol w="1933979">
                  <a:extLst>
                    <a:ext uri="{9D8B030D-6E8A-4147-A177-3AD203B41FA5}">
                      <a16:colId xmlns:a16="http://schemas.microsoft.com/office/drawing/2014/main" val="336433533"/>
                    </a:ext>
                  </a:extLst>
                </a:gridCol>
                <a:gridCol w="1933979">
                  <a:extLst>
                    <a:ext uri="{9D8B030D-6E8A-4147-A177-3AD203B41FA5}">
                      <a16:colId xmlns:a16="http://schemas.microsoft.com/office/drawing/2014/main" val="4250302528"/>
                    </a:ext>
                  </a:extLst>
                </a:gridCol>
              </a:tblGrid>
              <a:tr h="735427">
                <a:tc>
                  <a:txBody>
                    <a:bodyPr/>
                    <a:lstStyle/>
                    <a:p>
                      <a:r>
                        <a:rPr lang="en-US" sz="2000" dirty="0"/>
                        <a:t>Location </a:t>
                      </a:r>
                      <a:r>
                        <a:rPr lang="en-US" sz="2000" dirty="0" err="1"/>
                        <a:t>Wx</a:t>
                      </a:r>
                      <a:r>
                        <a:rPr lang="en-US" sz="2000" dirty="0"/>
                        <a:t> already?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MXAK Priority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NWS Priority</a:t>
                      </a:r>
                    </a:p>
                    <a:p>
                      <a:r>
                        <a:rPr lang="en-US" sz="2000" dirty="0"/>
                        <a:t>Anchorage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NWS Priority</a:t>
                      </a:r>
                    </a:p>
                    <a:p>
                      <a:r>
                        <a:rPr lang="en-US" sz="2000" dirty="0"/>
                        <a:t>Fairbanks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ACCAP Priority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AOOS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071956"/>
                  </a:ext>
                </a:extLst>
              </a:tr>
              <a:tr h="42608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Yes - airport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St. Paul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St. Paul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Shishmaerf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St. Paul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St. Paul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503700"/>
                  </a:ext>
                </a:extLst>
              </a:tr>
              <a:tr h="426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Yes - airport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St. George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St. George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Kotzebue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Shishmaref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St. George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16368"/>
                  </a:ext>
                </a:extLst>
              </a:tr>
              <a:tr h="426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Yes - airport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Point 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Kivalina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Shishmaref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205097"/>
                  </a:ext>
                </a:extLst>
              </a:tr>
              <a:tr h="426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Yes - airport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Kotzebue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Kotzebue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Point Hope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726307"/>
                  </a:ext>
                </a:extLst>
              </a:tr>
              <a:tr h="426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Yes - airport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Shismaref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Point 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Point 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33544"/>
                  </a:ext>
                </a:extLst>
              </a:tr>
              <a:tr h="426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Yes - airport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Point Hope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Point Hope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Kotzebue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784421"/>
                  </a:ext>
                </a:extLst>
              </a:tr>
              <a:tr h="426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Yes - airport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Kivalina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St. George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Kivalina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10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33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3589A6-6779-4546-B91B-525A0880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 IN CASE SOMEONE WANTS TO SEE WHERE EXISTING STATIONS ARE</a:t>
            </a:r>
          </a:p>
        </p:txBody>
      </p:sp>
    </p:spTree>
    <p:extLst>
      <p:ext uri="{BB962C8B-B14F-4D97-AF65-F5344CB8AC3E}">
        <p14:creationId xmlns:p14="http://schemas.microsoft.com/office/powerpoint/2010/main" val="127960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E51D7-1725-4F4F-8798-D77C101D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St. George Island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2FBC7-BB85-9D42-BC70-7DB9116D9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566" y="133646"/>
            <a:ext cx="8885207" cy="6725080"/>
          </a:xfrm>
          <a:prstGeom prst="rect">
            <a:avLst/>
          </a:prstGeom>
        </p:spPr>
      </p:pic>
      <p:sp>
        <p:nvSpPr>
          <p:cNvPr id="6" name="5-Point Star 5">
            <a:extLst>
              <a:ext uri="{FF2B5EF4-FFF2-40B4-BE49-F238E27FC236}">
                <a16:creationId xmlns:a16="http://schemas.microsoft.com/office/drawing/2014/main" id="{16386F77-019F-E14E-A637-201A095B09CF}"/>
              </a:ext>
            </a:extLst>
          </p:cNvPr>
          <p:cNvSpPr/>
          <p:nvPr/>
        </p:nvSpPr>
        <p:spPr>
          <a:xfrm>
            <a:off x="6915880" y="3694471"/>
            <a:ext cx="221226" cy="1917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9F71E41A-F51F-554E-B426-6CF25E6938F7}"/>
              </a:ext>
            </a:extLst>
          </p:cNvPr>
          <p:cNvSpPr/>
          <p:nvPr/>
        </p:nvSpPr>
        <p:spPr>
          <a:xfrm>
            <a:off x="9705830" y="2777152"/>
            <a:ext cx="265471" cy="25072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69341C9F-88F4-894F-B49C-0331AA3E17C2}"/>
              </a:ext>
            </a:extLst>
          </p:cNvPr>
          <p:cNvSpPr/>
          <p:nvPr/>
        </p:nvSpPr>
        <p:spPr>
          <a:xfrm>
            <a:off x="2324488" y="1078304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17354-8ACD-F74E-AB6D-C060435B10D7}"/>
              </a:ext>
            </a:extLst>
          </p:cNvPr>
          <p:cNvSpPr txBox="1"/>
          <p:nvPr/>
        </p:nvSpPr>
        <p:spPr>
          <a:xfrm>
            <a:off x="2046615" y="2018680"/>
            <a:ext cx="1470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Proposed </a:t>
            </a:r>
          </a:p>
          <a:p>
            <a:r>
              <a:rPr lang="en-US" dirty="0">
                <a:solidFill>
                  <a:schemeClr val="bg1"/>
                </a:solidFill>
              </a:rPr>
              <a:t>MXAK Station</a:t>
            </a:r>
          </a:p>
        </p:txBody>
      </p:sp>
    </p:spTree>
    <p:extLst>
      <p:ext uri="{BB962C8B-B14F-4D97-AF65-F5344CB8AC3E}">
        <p14:creationId xmlns:p14="http://schemas.microsoft.com/office/powerpoint/2010/main" val="637204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C9E25-E468-D042-8940-D728804DA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St. Paul Island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7AEB4D-348D-0144-9558-9C9789C60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185" y="10105"/>
            <a:ext cx="6915601" cy="6847896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081B9A34-4B6D-F442-81E2-5D41D2407292}"/>
              </a:ext>
            </a:extLst>
          </p:cNvPr>
          <p:cNvSpPr/>
          <p:nvPr/>
        </p:nvSpPr>
        <p:spPr>
          <a:xfrm>
            <a:off x="7880555" y="3358826"/>
            <a:ext cx="363794" cy="3097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E2D31684-9DD1-2F43-AB23-10F4FC3099C7}"/>
              </a:ext>
            </a:extLst>
          </p:cNvPr>
          <p:cNvSpPr/>
          <p:nvPr/>
        </p:nvSpPr>
        <p:spPr>
          <a:xfrm>
            <a:off x="7413521" y="4601496"/>
            <a:ext cx="299884" cy="25072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4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62038-4E6F-BF4A-8A8A-7902175F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Shismaref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24CF8-7E62-7C4D-A898-E2231F6F7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65" y="1367960"/>
            <a:ext cx="6952036" cy="5357304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D67B2FD6-4DB0-9245-AC20-4718074C935E}"/>
              </a:ext>
            </a:extLst>
          </p:cNvPr>
          <p:cNvSpPr/>
          <p:nvPr/>
        </p:nvSpPr>
        <p:spPr>
          <a:xfrm>
            <a:off x="4321277" y="1637071"/>
            <a:ext cx="235975" cy="2359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65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13FA7-20B9-F54E-A388-DFD35E7D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Hope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45027-F7E2-2649-8C48-D168D058B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333" y="1377674"/>
            <a:ext cx="9856137" cy="5090980"/>
          </a:xfrm>
          <a:prstGeom prst="rect">
            <a:avLst/>
          </a:prstGeom>
        </p:spPr>
      </p:pic>
      <p:sp>
        <p:nvSpPr>
          <p:cNvPr id="8" name="5-Point Star 7">
            <a:extLst>
              <a:ext uri="{FF2B5EF4-FFF2-40B4-BE49-F238E27FC236}">
                <a16:creationId xmlns:a16="http://schemas.microsoft.com/office/drawing/2014/main" id="{ED8741C6-1E80-FE44-B149-071FD079AC60}"/>
              </a:ext>
            </a:extLst>
          </p:cNvPr>
          <p:cNvSpPr/>
          <p:nvPr/>
        </p:nvSpPr>
        <p:spPr>
          <a:xfrm>
            <a:off x="3588589" y="3899140"/>
            <a:ext cx="293298" cy="3278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44158"/>
      </p:ext>
    </p:extLst>
  </p:cSld>
  <p:clrMapOvr>
    <a:masterClrMapping/>
  </p:clrMapOvr>
</p:sld>
</file>

<file path=ppt/theme/theme1.xml><?xml version="1.0" encoding="utf-8"?>
<a:theme xmlns:a="http://schemas.openxmlformats.org/drawingml/2006/main" name="TestAOOSTheme1">
  <a:themeElements>
    <a:clrScheme name="AOOS colors">
      <a:dk1>
        <a:srgbClr val="FFFFFF"/>
      </a:dk1>
      <a:lt1>
        <a:srgbClr val="212121"/>
      </a:lt1>
      <a:dk2>
        <a:srgbClr val="303030"/>
      </a:dk2>
      <a:lt2>
        <a:srgbClr val="C8C8C8"/>
      </a:lt2>
      <a:accent1>
        <a:srgbClr val="0097CE"/>
      </a:accent1>
      <a:accent2>
        <a:srgbClr val="00AFB7"/>
      </a:accent2>
      <a:accent3>
        <a:srgbClr val="006B6F"/>
      </a:accent3>
      <a:accent4>
        <a:srgbClr val="ADE0EE"/>
      </a:accent4>
      <a:accent5>
        <a:srgbClr val="CDCDCD"/>
      </a:accent5>
      <a:accent6>
        <a:srgbClr val="808080"/>
      </a:accent6>
      <a:hlink>
        <a:srgbClr val="0097CE"/>
      </a:hlink>
      <a:folHlink>
        <a:srgbClr val="FF9D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AOOSTheme1" id="{4A70540F-9951-5745-AABF-6BFC7C991F2C}" vid="{B83AF05F-4DDF-0249-8EDD-FBF0318F32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919</Words>
  <Application>Microsoft Macintosh PowerPoint</Application>
  <PresentationFormat>Widescreen</PresentationFormat>
  <Paragraphs>144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Roboto</vt:lpstr>
      <vt:lpstr>Varela</vt:lpstr>
      <vt:lpstr>TestAOOSTheme1</vt:lpstr>
      <vt:lpstr>Marine Exchange of Alaska Real-time access to weather observations for mariners through AIS</vt:lpstr>
      <vt:lpstr>FILL THE GAPS FUNDING FY18 Board Approved $50K to MXAK to help install NE Cape AIS/WX installation</vt:lpstr>
      <vt:lpstr>MXAK offered alternative proposal in September 2019 Install 3  (up to 6) weather stations and AIS Transmit capability in gapped areas of the Arctic</vt:lpstr>
      <vt:lpstr>AOOS also asked for input on priorities from NWS and ACCAP</vt:lpstr>
      <vt:lpstr>EXTRA SLIDES IN CASE SOMEONE WANTS TO SEE WHERE EXISTING STATIONS ARE</vt:lpstr>
      <vt:lpstr>St. George Island</vt:lpstr>
      <vt:lpstr>St. Paul Island</vt:lpstr>
      <vt:lpstr>Shismaref</vt:lpstr>
      <vt:lpstr>Point Hope</vt:lpstr>
      <vt:lpstr>Point Lay</vt:lpstr>
      <vt:lpstr>Kotzebue</vt:lpstr>
      <vt:lpstr>Kivalina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FILL THE GAPS FUNDING FY18 $50K Approved to MXAK to help install NE Cape AIS/WX installation</dc:title>
  <dc:creator>Carol Janzen</dc:creator>
  <cp:lastModifiedBy>Microsoft Office User</cp:lastModifiedBy>
  <cp:revision>16</cp:revision>
  <dcterms:created xsi:type="dcterms:W3CDTF">2019-12-14T01:16:34Z</dcterms:created>
  <dcterms:modified xsi:type="dcterms:W3CDTF">2019-12-16T03:25:57Z</dcterms:modified>
</cp:coreProperties>
</file>