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7" r:id="rId5"/>
  </p:sldMasterIdLst>
  <p:notesMasterIdLst>
    <p:notesMasterId r:id="rId17"/>
  </p:notesMasterIdLst>
  <p:handoutMasterIdLst>
    <p:handoutMasterId r:id="rId18"/>
  </p:handoutMasterIdLst>
  <p:sldIdLst>
    <p:sldId id="320" r:id="rId6"/>
    <p:sldId id="322" r:id="rId7"/>
    <p:sldId id="321" r:id="rId8"/>
    <p:sldId id="338" r:id="rId9"/>
    <p:sldId id="335" r:id="rId10"/>
    <p:sldId id="323" r:id="rId11"/>
    <p:sldId id="333" r:id="rId12"/>
    <p:sldId id="340" r:id="rId13"/>
    <p:sldId id="325" r:id="rId14"/>
    <p:sldId id="337" r:id="rId15"/>
    <p:sldId id="33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F9C"/>
    <a:srgbClr val="7BADD4"/>
    <a:srgbClr val="0C596D"/>
    <a:srgbClr val="01C6FD"/>
    <a:srgbClr val="79AE02"/>
    <a:srgbClr val="014E52"/>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4660"/>
  </p:normalViewPr>
  <p:slideViewPr>
    <p:cSldViewPr snapToGrid="0">
      <p:cViewPr varScale="1">
        <p:scale>
          <a:sx n="65" d="100"/>
          <a:sy n="65" d="100"/>
        </p:scale>
        <p:origin x="628" y="56"/>
      </p:cViewPr>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12/16/2019</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16/12/2019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A8B0B-41CE-CF4B-A329-B7E86144C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9" name="Rectangle 2"/>
          <p:cNvSpPr>
            <a:spLocks noGrp="1" noRot="1" noChangeAspect="1" noChangeArrowheads="1"/>
          </p:cNvSpPr>
          <p:nvPr>
            <p:ph type="sldImg"/>
          </p:nvPr>
        </p:nvSpPr>
        <p:spPr>
          <a:xfrm>
            <a:off x="381000" y="685800"/>
            <a:ext cx="6096000" cy="3429000"/>
          </a:xfrm>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0179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Provide an update on major achievements/findings in FY18 and what you hope to accomplish in FY19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9084C-E71B-4C7A-8D98-CF03C55CB8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79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40C8-0FA1-AB47-AAA8-D30853101E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920E9-6CF2-054B-AA5C-D31D11D9D6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7B4F5-4841-3F4E-B0CC-FFB8CA0C7D7B}"/>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5" name="Footer Placeholder 4">
            <a:extLst>
              <a:ext uri="{FF2B5EF4-FFF2-40B4-BE49-F238E27FC236}">
                <a16:creationId xmlns:a16="http://schemas.microsoft.com/office/drawing/2014/main" id="{4AA06913-9A00-374C-ABCF-4E17B412B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958DC-9BA2-5D47-831C-BE23D3CF114F}"/>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3358066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8CB4-E664-B243-992B-A54674D5C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2676F-8CE1-A349-97D7-59670E768C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3A198-01CC-8A41-B8E5-9B4155DDA095}"/>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5" name="Footer Placeholder 4">
            <a:extLst>
              <a:ext uri="{FF2B5EF4-FFF2-40B4-BE49-F238E27FC236}">
                <a16:creationId xmlns:a16="http://schemas.microsoft.com/office/drawing/2014/main" id="{97F21B3D-D93E-8A47-8A1C-90B783C01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1DDD2-ECCB-C241-A92A-95FD3FD8C3CA}"/>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3388293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1B69-54DC-BC48-BC27-B932FC318D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BE6E21-A6A0-B44E-A310-ACA731976F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5ABE40D-ABC8-F440-9ADA-8FE2AD7A7B41}"/>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5" name="Footer Placeholder 4">
            <a:extLst>
              <a:ext uri="{FF2B5EF4-FFF2-40B4-BE49-F238E27FC236}">
                <a16:creationId xmlns:a16="http://schemas.microsoft.com/office/drawing/2014/main" id="{4EE96BEC-3414-D141-BF99-6A581CF4C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1134C-0B3C-3945-AEEE-1AA3FDEE9DEC}"/>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448831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55B2-72F8-E64A-A1C6-784E75373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03C2A-2995-A443-8564-78B3595A15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46658-4265-EF43-985D-0F0F5CF88B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C4A216-6B06-1641-A61F-5F0D89B6FD4C}"/>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6" name="Footer Placeholder 5">
            <a:extLst>
              <a:ext uri="{FF2B5EF4-FFF2-40B4-BE49-F238E27FC236}">
                <a16:creationId xmlns:a16="http://schemas.microsoft.com/office/drawing/2014/main" id="{D2BAB9EC-26AA-E84E-9AAB-72B8D3DD8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66BB3-E69F-A74B-9592-062C6DDDA32F}"/>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3319305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6891-B288-2549-8920-3181F998B7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4B1C0A-91EC-8544-A6DC-CA04A1BF6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7427B8-8B76-F143-BBCB-56379E78D5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9722D6-1E57-B941-9526-46DEA6C27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23E191-7A69-DE40-B899-3EC7A675E7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64A87B-0031-E047-89A7-62BEE92CFAEA}"/>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8" name="Footer Placeholder 7">
            <a:extLst>
              <a:ext uri="{FF2B5EF4-FFF2-40B4-BE49-F238E27FC236}">
                <a16:creationId xmlns:a16="http://schemas.microsoft.com/office/drawing/2014/main" id="{FE8FC9AE-B2EE-5949-B941-79D79184BC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1D4C22-F9FF-884F-B90E-7E708A84B2DA}"/>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3913515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0BC6-D696-5E44-BFE0-E728E74F0E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AFD9F1-820A-E446-B428-F3DCF3C37CF7}"/>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4" name="Footer Placeholder 3">
            <a:extLst>
              <a:ext uri="{FF2B5EF4-FFF2-40B4-BE49-F238E27FC236}">
                <a16:creationId xmlns:a16="http://schemas.microsoft.com/office/drawing/2014/main" id="{1F74371F-DAD8-AD4F-B1D6-3A849C61A3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CC5CB1-E1C9-CA40-A4BB-766D2FD3EAFE}"/>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4022535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0074D-910F-B341-BC48-3D21E251549F}"/>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3" name="Footer Placeholder 2">
            <a:extLst>
              <a:ext uri="{FF2B5EF4-FFF2-40B4-BE49-F238E27FC236}">
                <a16:creationId xmlns:a16="http://schemas.microsoft.com/office/drawing/2014/main" id="{364AFB60-6375-514E-9C27-8146CD0B9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3B180-510D-1240-B69D-D828B304F0B2}"/>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2583096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DF1F-2B84-B54A-BF46-9431C5B74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A11F7-6E82-2146-B8CB-64471DE7E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3593B6-1E1F-B448-93F5-6FDA242DB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5B6621-0E89-444D-B78E-64C9EBA7AF60}"/>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6" name="Footer Placeholder 5">
            <a:extLst>
              <a:ext uri="{FF2B5EF4-FFF2-40B4-BE49-F238E27FC236}">
                <a16:creationId xmlns:a16="http://schemas.microsoft.com/office/drawing/2014/main" id="{CB2A5949-0D5A-5242-8EC1-7D327A301C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0FF2A-4890-E644-97E2-52552DE1BC0F}"/>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1434604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AEEA-1078-8B48-AE33-D4CAFA07D5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3B6D9-0E13-4146-8886-0E1207521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D8FDC1-8C57-0141-856C-E9787B932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CC028C-9B28-9246-A55C-BF5C18BED82D}"/>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6" name="Footer Placeholder 5">
            <a:extLst>
              <a:ext uri="{FF2B5EF4-FFF2-40B4-BE49-F238E27FC236}">
                <a16:creationId xmlns:a16="http://schemas.microsoft.com/office/drawing/2014/main" id="{E6D506DF-921B-984A-A106-F0CA82CBD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4E0C4E-F333-F043-A7F3-0AD116CC5F06}"/>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146347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D4DF-C424-2D41-8F58-491B59921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6116C6-FA98-AB4D-8929-71828D1323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2D475-2C60-B648-A814-5EF0644373FA}"/>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5" name="Footer Placeholder 4">
            <a:extLst>
              <a:ext uri="{FF2B5EF4-FFF2-40B4-BE49-F238E27FC236}">
                <a16:creationId xmlns:a16="http://schemas.microsoft.com/office/drawing/2014/main" id="{DA82D1D9-9A74-C248-9553-872EDF9D5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535DB-2DB1-6343-9D2E-B0B8EFF7400F}"/>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1050155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ABA161-6F0F-0E46-A920-49142A6AFA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F9E75-A675-AF44-A9ED-7B5E748DCC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0B707-2C90-AC47-9B9F-E99BB9A82916}"/>
              </a:ext>
            </a:extLst>
          </p:cNvPr>
          <p:cNvSpPr>
            <a:spLocks noGrp="1"/>
          </p:cNvSpPr>
          <p:nvPr>
            <p:ph type="dt" sz="half" idx="10"/>
          </p:nvPr>
        </p:nvSpPr>
        <p:spPr/>
        <p:txBody>
          <a:bodyPr/>
          <a:lstStyle/>
          <a:p>
            <a:fld id="{77F8D4A1-3714-864D-9D02-99E366F23104}" type="datetimeFigureOut">
              <a:rPr lang="en-US" smtClean="0"/>
              <a:t>12/16/2019</a:t>
            </a:fld>
            <a:endParaRPr lang="en-US"/>
          </a:p>
        </p:txBody>
      </p:sp>
      <p:sp>
        <p:nvSpPr>
          <p:cNvPr id="5" name="Footer Placeholder 4">
            <a:extLst>
              <a:ext uri="{FF2B5EF4-FFF2-40B4-BE49-F238E27FC236}">
                <a16:creationId xmlns:a16="http://schemas.microsoft.com/office/drawing/2014/main" id="{93E575ED-D32C-DB4F-9F11-952932641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1A365-C02F-5D42-B8DF-87648AC050C0}"/>
              </a:ext>
            </a:extLst>
          </p:cNvPr>
          <p:cNvSpPr>
            <a:spLocks noGrp="1"/>
          </p:cNvSpPr>
          <p:nvPr>
            <p:ph type="sldNum" sz="quarter" idx="12"/>
          </p:nvPr>
        </p:nvSpPr>
        <p:spPr/>
        <p:txBody>
          <a:bodyPr/>
          <a:lstStyle/>
          <a:p>
            <a:fld id="{06EA38D1-DB86-0B40-82FF-F3A3B061ABD4}" type="slidenum">
              <a:rPr lang="en-US" smtClean="0"/>
              <a:t>‹#›</a:t>
            </a:fld>
            <a:endParaRPr lang="en-US"/>
          </a:p>
        </p:txBody>
      </p:sp>
    </p:spTree>
    <p:extLst>
      <p:ext uri="{BB962C8B-B14F-4D97-AF65-F5344CB8AC3E}">
        <p14:creationId xmlns:p14="http://schemas.microsoft.com/office/powerpoint/2010/main" val="1750135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102F1-59DF-6942-A0AA-6EC3836C9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E6A76-EE11-7041-926C-C8B0CFE692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92D15-6878-6747-B50D-1597D4FB4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8D4A1-3714-864D-9D02-99E366F23104}" type="datetimeFigureOut">
              <a:rPr lang="en-US" smtClean="0"/>
              <a:t>12/16/2019</a:t>
            </a:fld>
            <a:endParaRPr lang="en-US"/>
          </a:p>
        </p:txBody>
      </p:sp>
      <p:sp>
        <p:nvSpPr>
          <p:cNvPr id="5" name="Footer Placeholder 4">
            <a:extLst>
              <a:ext uri="{FF2B5EF4-FFF2-40B4-BE49-F238E27FC236}">
                <a16:creationId xmlns:a16="http://schemas.microsoft.com/office/drawing/2014/main" id="{72A7FFA8-D8C8-A042-8112-CFA3D6EED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A0DAB4-5644-1C4E-91C3-5309C092FE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A38D1-DB86-0B40-82FF-F3A3B061ABD4}" type="slidenum">
              <a:rPr lang="en-US" smtClean="0"/>
              <a:t>‹#›</a:t>
            </a:fld>
            <a:endParaRPr lang="en-US"/>
          </a:p>
        </p:txBody>
      </p:sp>
    </p:spTree>
    <p:extLst>
      <p:ext uri="{BB962C8B-B14F-4D97-AF65-F5344CB8AC3E}">
        <p14:creationId xmlns:p14="http://schemas.microsoft.com/office/powerpoint/2010/main" val="21071299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7.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 Id="rId5" Type="http://schemas.openxmlformats.org/officeDocument/2006/relationships/hyperlink" Target="https://www.washingtonpost.com/news/capital-weather-gang/"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0C5615-296E-46F7-B72C-33A3AE429707}"/>
              </a:ext>
            </a:extLst>
          </p:cNvPr>
          <p:cNvPicPr>
            <a:picLocks noGrp="1" noChangeAspect="1"/>
          </p:cNvPicPr>
          <p:nvPr>
            <p:ph type="pic" sz="quarter" idx="10"/>
          </p:nvPr>
        </p:nvPicPr>
        <p:blipFill rotWithShape="1">
          <a:blip r:embed="rId2"/>
          <a:srcRect t="20241" b="30949"/>
          <a:stretch/>
        </p:blipFill>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noFill/>
        </p:spPr>
      </p:pic>
      <p:sp>
        <p:nvSpPr>
          <p:cNvPr id="3" name="Title 2">
            <a:extLst>
              <a:ext uri="{FF2B5EF4-FFF2-40B4-BE49-F238E27FC236}">
                <a16:creationId xmlns:a16="http://schemas.microsoft.com/office/drawing/2014/main" id="{C734A90C-9AE3-4802-80D7-BBA6C3F9EEC6}"/>
              </a:ext>
            </a:extLst>
          </p:cNvPr>
          <p:cNvSpPr>
            <a:spLocks noGrp="1"/>
          </p:cNvSpPr>
          <p:nvPr>
            <p:ph type="ctrTitle"/>
          </p:nvPr>
        </p:nvSpPr>
        <p:spPr>
          <a:xfrm>
            <a:off x="694871" y="4901450"/>
            <a:ext cx="10607040" cy="701731"/>
          </a:xfrm>
          <a:prstGeom prst="rect">
            <a:avLst/>
          </a:prstGeom>
        </p:spPr>
        <p:txBody>
          <a:bodyPr wrap="square" anchor="b">
            <a:normAutofit/>
          </a:bodyPr>
          <a:lstStyle/>
          <a:p>
            <a:r>
              <a:rPr lang="en-US" dirty="0"/>
              <a:t>Harmful Algal Blooms in Alaska</a:t>
            </a:r>
          </a:p>
        </p:txBody>
      </p:sp>
      <p:sp>
        <p:nvSpPr>
          <p:cNvPr id="4" name="Text Placeholder 3">
            <a:extLst>
              <a:ext uri="{FF2B5EF4-FFF2-40B4-BE49-F238E27FC236}">
                <a16:creationId xmlns:a16="http://schemas.microsoft.com/office/drawing/2014/main" id="{771E5E88-76B4-41AD-8424-4AF2DA0A7298}"/>
              </a:ext>
            </a:extLst>
          </p:cNvPr>
          <p:cNvSpPr txBox="1">
            <a:spLocks/>
          </p:cNvSpPr>
          <p:nvPr/>
        </p:nvSpPr>
        <p:spPr>
          <a:xfrm>
            <a:off x="2782529" y="5633564"/>
            <a:ext cx="8967019" cy="796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Kris Holderied  </a:t>
            </a:r>
            <a:r>
              <a:rPr lang="en-US" sz="2000" dirty="0" smtClean="0"/>
              <a:t>NOAA </a:t>
            </a:r>
            <a:r>
              <a:rPr lang="en-US" sz="2000" dirty="0" err="1" smtClean="0"/>
              <a:t>Kasitsna</a:t>
            </a:r>
            <a:r>
              <a:rPr lang="en-US" sz="2000" dirty="0" smtClean="0"/>
              <a:t> Bay Laboratory</a:t>
            </a:r>
          </a:p>
          <a:p>
            <a:pPr marL="0" indent="0">
              <a:buNone/>
            </a:pPr>
            <a:r>
              <a:rPr lang="en-US" sz="2400" dirty="0" smtClean="0"/>
              <a:t>Rosie Masui     </a:t>
            </a:r>
            <a:r>
              <a:rPr lang="en-US" sz="2000" dirty="0" err="1" smtClean="0"/>
              <a:t>Kachemak</a:t>
            </a:r>
            <a:r>
              <a:rPr lang="en-US" sz="2000" dirty="0" smtClean="0"/>
              <a:t> Bay National Estuarine Research Reserve</a:t>
            </a:r>
            <a:endParaRPr lang="en-US" sz="2000" dirty="0"/>
          </a:p>
        </p:txBody>
      </p:sp>
    </p:spTree>
    <p:extLst>
      <p:ext uri="{BB962C8B-B14F-4D97-AF65-F5344CB8AC3E}">
        <p14:creationId xmlns:p14="http://schemas.microsoft.com/office/powerpoint/2010/main" val="1864777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CA97F08-FE74-4DDE-8A52-4E9C6CB52754}"/>
              </a:ext>
            </a:extLst>
          </p:cNvPr>
          <p:cNvPicPr>
            <a:picLocks noGrp="1" noChangeAspect="1"/>
          </p:cNvPicPr>
          <p:nvPr>
            <p:ph type="pic" sz="quarter" idx="13"/>
          </p:nvPr>
        </p:nvPicPr>
        <p:blipFill rotWithShape="1">
          <a:blip r:embed="rId2"/>
          <a:srcRect l="14320" r="23446"/>
          <a:stretch/>
        </p:blipFill>
        <p:spPr>
          <a:xfrm>
            <a:off x="5791200" y="0"/>
            <a:ext cx="6400800" cy="6858000"/>
          </a:xfrm>
        </p:spPr>
      </p:pic>
      <p:sp>
        <p:nvSpPr>
          <p:cNvPr id="6" name="Title 5">
            <a:extLst>
              <a:ext uri="{FF2B5EF4-FFF2-40B4-BE49-F238E27FC236}">
                <a16:creationId xmlns:a16="http://schemas.microsoft.com/office/drawing/2014/main" id="{0897142E-1A59-4082-B9A6-56BD4499A4CD}"/>
              </a:ext>
            </a:extLst>
          </p:cNvPr>
          <p:cNvSpPr>
            <a:spLocks noGrp="1"/>
          </p:cNvSpPr>
          <p:nvPr>
            <p:ph type="title"/>
          </p:nvPr>
        </p:nvSpPr>
        <p:spPr>
          <a:xfrm>
            <a:off x="446314" y="493776"/>
            <a:ext cx="5170715" cy="1089529"/>
          </a:xfrm>
        </p:spPr>
        <p:txBody>
          <a:bodyPr/>
          <a:lstStyle/>
          <a:p>
            <a:pPr algn="ctr"/>
            <a:r>
              <a:rPr lang="en-US" dirty="0" smtClean="0"/>
              <a:t>Alask</a:t>
            </a:r>
            <a:r>
              <a:rPr lang="en-US" dirty="0" smtClean="0"/>
              <a:t>a HAB Challenges</a:t>
            </a:r>
            <a:endParaRPr lang="en-US" dirty="0"/>
          </a:p>
        </p:txBody>
      </p:sp>
      <p:sp>
        <p:nvSpPr>
          <p:cNvPr id="9" name="Text Placeholder 8">
            <a:extLst>
              <a:ext uri="{FF2B5EF4-FFF2-40B4-BE49-F238E27FC236}">
                <a16:creationId xmlns:a16="http://schemas.microsoft.com/office/drawing/2014/main" id="{E1D79C4F-5DF7-4453-BE80-F9CA84358379}"/>
              </a:ext>
            </a:extLst>
          </p:cNvPr>
          <p:cNvSpPr>
            <a:spLocks noGrp="1"/>
          </p:cNvSpPr>
          <p:nvPr>
            <p:ph type="body" sz="quarter" idx="17"/>
          </p:nvPr>
        </p:nvSpPr>
        <p:spPr>
          <a:xfrm>
            <a:off x="508906" y="1823324"/>
            <a:ext cx="5045529" cy="3561943"/>
          </a:xfrm>
        </p:spPr>
        <p:txBody>
          <a:bodyPr/>
          <a:lstStyle/>
          <a:p>
            <a:pPr marL="285750" indent="-285750">
              <a:buFont typeface="Arial" panose="020B0604020202020204" pitchFamily="34" charset="0"/>
              <a:buChar char="•"/>
            </a:pPr>
            <a:r>
              <a:rPr lang="en-US" sz="2400" dirty="0"/>
              <a:t>Lack of statewide monitoring </a:t>
            </a:r>
            <a:r>
              <a:rPr lang="en-US" sz="2400" dirty="0" smtClean="0"/>
              <a:t>program/emerging threats</a:t>
            </a:r>
            <a:endParaRPr lang="en-US" sz="2400" dirty="0"/>
          </a:p>
          <a:p>
            <a:pPr marL="285750" indent="-285750">
              <a:buFont typeface="Arial" panose="020B0604020202020204" pitchFamily="34" charset="0"/>
              <a:buChar char="•"/>
            </a:pPr>
            <a:r>
              <a:rPr lang="en-US" sz="2400" dirty="0" smtClean="0"/>
              <a:t>Response Coordination</a:t>
            </a:r>
          </a:p>
          <a:p>
            <a:pPr marL="285750" indent="-285750">
              <a:buFont typeface="Arial" panose="020B0604020202020204" pitchFamily="34" charset="0"/>
              <a:buChar char="•"/>
            </a:pPr>
            <a:r>
              <a:rPr lang="en-US" sz="2400" dirty="0" smtClean="0"/>
              <a:t>Communications</a:t>
            </a:r>
            <a:endParaRPr lang="en-US" sz="3400" dirty="0"/>
          </a:p>
          <a:p>
            <a:pPr marL="285750" indent="-285750">
              <a:buFont typeface="Arial" panose="020B0604020202020204" pitchFamily="34" charset="0"/>
              <a:buChar char="•"/>
            </a:pPr>
            <a:r>
              <a:rPr lang="en-US" sz="2400" dirty="0"/>
              <a:t>Medical </a:t>
            </a:r>
            <a:r>
              <a:rPr lang="en-US" sz="2400" dirty="0"/>
              <a:t>c</a:t>
            </a:r>
            <a:r>
              <a:rPr lang="en-US" sz="2400" dirty="0" smtClean="0"/>
              <a:t>oncerns in remote communities</a:t>
            </a:r>
            <a:endParaRPr lang="en-US" sz="2400" dirty="0"/>
          </a:p>
        </p:txBody>
      </p:sp>
      <p:pic>
        <p:nvPicPr>
          <p:cNvPr id="2" name="Picture 1"/>
          <p:cNvPicPr>
            <a:picLocks noChangeAspect="1"/>
          </p:cNvPicPr>
          <p:nvPr/>
        </p:nvPicPr>
        <p:blipFill>
          <a:blip r:embed="rId3"/>
          <a:stretch>
            <a:fillRect/>
          </a:stretch>
        </p:blipFill>
        <p:spPr>
          <a:xfrm>
            <a:off x="3020700" y="4267203"/>
            <a:ext cx="2364658" cy="2364658"/>
          </a:xfrm>
          <a:prstGeom prst="rect">
            <a:avLst/>
          </a:prstGeom>
        </p:spPr>
      </p:pic>
    </p:spTree>
    <p:extLst>
      <p:ext uri="{BB962C8B-B14F-4D97-AF65-F5344CB8AC3E}">
        <p14:creationId xmlns:p14="http://schemas.microsoft.com/office/powerpoint/2010/main" val="4100624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NCCOS HAB programs</a:t>
            </a:r>
            <a:endParaRPr lang="en-US" dirty="0"/>
          </a:p>
        </p:txBody>
      </p:sp>
      <p:pic>
        <p:nvPicPr>
          <p:cNvPr id="4" name="Content Placeholder 3"/>
          <p:cNvPicPr>
            <a:picLocks noGrp="1" noChangeAspect="1"/>
          </p:cNvPicPr>
          <p:nvPr>
            <p:ph idx="1"/>
          </p:nvPr>
        </p:nvPicPr>
        <p:blipFill rotWithShape="1">
          <a:blip r:embed="rId2"/>
          <a:srcRect t="15116" r="61726"/>
          <a:stretch/>
        </p:blipFill>
        <p:spPr>
          <a:xfrm>
            <a:off x="5797434" y="226142"/>
            <a:ext cx="5342516" cy="6294576"/>
          </a:xfrm>
          <a:prstGeom prst="rect">
            <a:avLst/>
          </a:prstGeom>
        </p:spPr>
      </p:pic>
      <p:sp>
        <p:nvSpPr>
          <p:cNvPr id="6" name="Text Placeholder 8">
            <a:extLst>
              <a:ext uri="{FF2B5EF4-FFF2-40B4-BE49-F238E27FC236}">
                <a16:creationId xmlns:a16="http://schemas.microsoft.com/office/drawing/2014/main" id="{E1D79C4F-5DF7-4453-BE80-F9CA84358379}"/>
              </a:ext>
            </a:extLst>
          </p:cNvPr>
          <p:cNvSpPr txBox="1">
            <a:spLocks/>
          </p:cNvSpPr>
          <p:nvPr/>
        </p:nvSpPr>
        <p:spPr>
          <a:xfrm>
            <a:off x="446314" y="1592459"/>
            <a:ext cx="5045529" cy="35619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smtClean="0"/>
              <a:t>Competitive funding</a:t>
            </a:r>
          </a:p>
          <a:p>
            <a:pPr marL="0" indent="0">
              <a:buNone/>
            </a:pPr>
            <a:r>
              <a:rPr lang="en-US" sz="2400" dirty="0" smtClean="0"/>
              <a:t>     </a:t>
            </a:r>
            <a:r>
              <a:rPr lang="en-US" sz="2000" dirty="0" smtClean="0"/>
              <a:t>ECOHAB, MERHAB, PCMHAB</a:t>
            </a:r>
          </a:p>
          <a:p>
            <a:pPr marL="0" indent="0">
              <a:buNone/>
            </a:pPr>
            <a:endParaRPr lang="en-US" sz="2000" dirty="0" smtClean="0"/>
          </a:p>
          <a:p>
            <a:pPr marL="285750" indent="-285750"/>
            <a:r>
              <a:rPr lang="en-US" sz="2400" dirty="0" smtClean="0"/>
              <a:t>Research &amp; tech development</a:t>
            </a:r>
          </a:p>
          <a:p>
            <a:pPr marL="0" indent="0">
              <a:buNone/>
            </a:pPr>
            <a:r>
              <a:rPr lang="en-US" sz="2400" dirty="0"/>
              <a:t> </a:t>
            </a:r>
            <a:r>
              <a:rPr lang="en-US" sz="2400" dirty="0" smtClean="0"/>
              <a:t>     </a:t>
            </a:r>
            <a:r>
              <a:rPr lang="en-US" sz="2000" dirty="0" smtClean="0"/>
              <a:t>Labs: Alaska, North Carolina, </a:t>
            </a:r>
          </a:p>
          <a:p>
            <a:pPr marL="0" indent="0">
              <a:buNone/>
            </a:pPr>
            <a:r>
              <a:rPr lang="en-US" sz="2000" dirty="0"/>
              <a:t> </a:t>
            </a:r>
            <a:r>
              <a:rPr lang="en-US" sz="2000" dirty="0" smtClean="0"/>
              <a:t>                 South Carolina &amp; Maryland</a:t>
            </a:r>
          </a:p>
          <a:p>
            <a:pPr marL="0" indent="0">
              <a:buNone/>
            </a:pPr>
            <a:r>
              <a:rPr lang="en-US" sz="2000" dirty="0"/>
              <a:t> </a:t>
            </a:r>
            <a:r>
              <a:rPr lang="en-US" sz="2000" dirty="0" smtClean="0"/>
              <a:t>      Example:   </a:t>
            </a:r>
            <a:r>
              <a:rPr lang="en-US" sz="2000" dirty="0" err="1" smtClean="0"/>
              <a:t>CyAN</a:t>
            </a:r>
            <a:r>
              <a:rPr lang="en-US" sz="2000" dirty="0" smtClean="0"/>
              <a:t> partnership</a:t>
            </a:r>
          </a:p>
          <a:p>
            <a:pPr marL="0" indent="0">
              <a:buNone/>
            </a:pPr>
            <a:endParaRPr lang="en-US" sz="2000" dirty="0" smtClean="0"/>
          </a:p>
          <a:p>
            <a:pPr marL="285750" indent="-285750"/>
            <a:r>
              <a:rPr lang="en-US" sz="2400" dirty="0" smtClean="0"/>
              <a:t>Community monitoring</a:t>
            </a:r>
          </a:p>
          <a:p>
            <a:pPr marL="0" indent="0">
              <a:buNone/>
            </a:pPr>
            <a:r>
              <a:rPr lang="en-US" sz="2400" dirty="0"/>
              <a:t> </a:t>
            </a:r>
            <a:r>
              <a:rPr lang="en-US" sz="2400" dirty="0" smtClean="0"/>
              <a:t>   </a:t>
            </a:r>
            <a:r>
              <a:rPr lang="en-US" sz="2000" dirty="0" smtClean="0"/>
              <a:t>Phytoplankton Monitoring Network </a:t>
            </a:r>
          </a:p>
        </p:txBody>
      </p:sp>
    </p:spTree>
    <p:extLst>
      <p:ext uri="{BB962C8B-B14F-4D97-AF65-F5344CB8AC3E}">
        <p14:creationId xmlns:p14="http://schemas.microsoft.com/office/powerpoint/2010/main" val="2297174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ax, fish&#10;&#10;Description automatically generated">
            <a:extLst>
              <a:ext uri="{FF2B5EF4-FFF2-40B4-BE49-F238E27FC236}">
                <a16:creationId xmlns:a16="http://schemas.microsoft.com/office/drawing/2014/main" id="{1D1EE1F3-9A3C-4128-B60C-DF6ABB2CCFAC}"/>
              </a:ext>
            </a:extLst>
          </p:cNvPr>
          <p:cNvPicPr>
            <a:picLocks noGrp="1" noChangeAspect="1"/>
          </p:cNvPicPr>
          <p:nvPr>
            <p:ph type="pic" sz="quarter" idx="13"/>
          </p:nvPr>
        </p:nvPicPr>
        <p:blipFill>
          <a:blip r:embed="rId2"/>
          <a:srcRect l="13551" r="13551"/>
          <a:stretch>
            <a:fillRect/>
          </a:stretch>
        </p:blipFill>
        <p:spPr/>
      </p:pic>
      <p:sp>
        <p:nvSpPr>
          <p:cNvPr id="2" name="Title 1">
            <a:extLst>
              <a:ext uri="{FF2B5EF4-FFF2-40B4-BE49-F238E27FC236}">
                <a16:creationId xmlns:a16="http://schemas.microsoft.com/office/drawing/2014/main" id="{7B33E375-3336-4E81-860A-2B3479ACD5A0}"/>
              </a:ext>
            </a:extLst>
          </p:cNvPr>
          <p:cNvSpPr>
            <a:spLocks noGrp="1"/>
          </p:cNvSpPr>
          <p:nvPr>
            <p:ph type="title"/>
          </p:nvPr>
        </p:nvSpPr>
        <p:spPr/>
        <p:txBody>
          <a:bodyPr/>
          <a:lstStyle/>
          <a:p>
            <a:r>
              <a:rPr lang="en-US" dirty="0"/>
              <a:t>Harmful Algal Blooms</a:t>
            </a:r>
          </a:p>
        </p:txBody>
      </p:sp>
      <p:sp>
        <p:nvSpPr>
          <p:cNvPr id="4" name="Text Placeholder 3">
            <a:extLst>
              <a:ext uri="{FF2B5EF4-FFF2-40B4-BE49-F238E27FC236}">
                <a16:creationId xmlns:a16="http://schemas.microsoft.com/office/drawing/2014/main" id="{771E5E88-76B4-41AD-8424-4AF2DA0A7298}"/>
              </a:ext>
            </a:extLst>
          </p:cNvPr>
          <p:cNvSpPr>
            <a:spLocks noGrp="1"/>
          </p:cNvSpPr>
          <p:nvPr>
            <p:ph type="body" sz="quarter" idx="14"/>
          </p:nvPr>
        </p:nvSpPr>
        <p:spPr>
          <a:xfrm>
            <a:off x="571499" y="1589216"/>
            <a:ext cx="5045529" cy="334508"/>
          </a:xfrm>
        </p:spPr>
        <p:txBody>
          <a:bodyPr/>
          <a:lstStyle/>
          <a:p>
            <a:r>
              <a:rPr lang="en-US" sz="2800" dirty="0" smtClean="0"/>
              <a:t>Definition</a:t>
            </a:r>
            <a:endParaRPr lang="en-US" sz="2800" dirty="0"/>
          </a:p>
        </p:txBody>
      </p:sp>
      <p:sp>
        <p:nvSpPr>
          <p:cNvPr id="5" name="Text Placeholder 4">
            <a:extLst>
              <a:ext uri="{FF2B5EF4-FFF2-40B4-BE49-F238E27FC236}">
                <a16:creationId xmlns:a16="http://schemas.microsoft.com/office/drawing/2014/main" id="{C321C2AD-CE13-420F-BA49-3FFC4638E218}"/>
              </a:ext>
            </a:extLst>
          </p:cNvPr>
          <p:cNvSpPr>
            <a:spLocks noGrp="1"/>
          </p:cNvSpPr>
          <p:nvPr>
            <p:ph type="body" sz="quarter" idx="17"/>
          </p:nvPr>
        </p:nvSpPr>
        <p:spPr>
          <a:xfrm>
            <a:off x="571499" y="2147788"/>
            <a:ext cx="5045529" cy="2679852"/>
          </a:xfrm>
        </p:spPr>
        <p:txBody>
          <a:bodyPr/>
          <a:lstStyle/>
          <a:p>
            <a:r>
              <a:rPr lang="en-US" sz="2000" dirty="0"/>
              <a:t>‘Harmful algal blooms, or HABs, occur when colonies of algae – simple plants that live in the sea and freshwater – grow out of control and produce toxic or harmful effects on people, fish, shellfish, marine mammals, and birds. The human illnesses caused by HABs, though rare, can be debilitating or even fatal.’ – NOAA </a:t>
            </a:r>
          </a:p>
        </p:txBody>
      </p:sp>
      <p:sp>
        <p:nvSpPr>
          <p:cNvPr id="6" name="TextBox 5"/>
          <p:cNvSpPr txBox="1"/>
          <p:nvPr/>
        </p:nvSpPr>
        <p:spPr>
          <a:xfrm>
            <a:off x="825910" y="4796063"/>
            <a:ext cx="6440129" cy="1631216"/>
          </a:xfrm>
          <a:prstGeom prst="rect">
            <a:avLst/>
          </a:prstGeom>
          <a:noFill/>
        </p:spPr>
        <p:txBody>
          <a:bodyPr wrap="square" rtlCol="0">
            <a:spAutoFit/>
          </a:bodyPr>
          <a:lstStyle/>
          <a:p>
            <a:r>
              <a:rPr lang="en-US" sz="2000" b="1" dirty="0" smtClean="0"/>
              <a:t>Paralytic Shellfish Poisoning </a:t>
            </a:r>
            <a:r>
              <a:rPr lang="en-US" sz="2000" dirty="0" smtClean="0"/>
              <a:t>– </a:t>
            </a:r>
            <a:r>
              <a:rPr lang="en-US" sz="2000" dirty="0" err="1" smtClean="0"/>
              <a:t>saxitoxins</a:t>
            </a:r>
            <a:endParaRPr lang="en-US" sz="2000" dirty="0" smtClean="0"/>
          </a:p>
          <a:p>
            <a:r>
              <a:rPr lang="en-US" sz="2000" b="1" dirty="0" smtClean="0"/>
              <a:t>Amnesiac Shellfish </a:t>
            </a:r>
            <a:r>
              <a:rPr lang="en-US" sz="2000" b="1" dirty="0" err="1" smtClean="0"/>
              <a:t>Poisioning</a:t>
            </a:r>
            <a:r>
              <a:rPr lang="en-US" sz="2000" b="1" dirty="0" smtClean="0"/>
              <a:t> </a:t>
            </a:r>
            <a:r>
              <a:rPr lang="en-US" sz="2000" dirty="0" smtClean="0"/>
              <a:t>– </a:t>
            </a:r>
            <a:r>
              <a:rPr lang="en-US" sz="2000" dirty="0" err="1" smtClean="0"/>
              <a:t>domoic</a:t>
            </a:r>
            <a:r>
              <a:rPr lang="en-US" sz="2000" dirty="0" smtClean="0"/>
              <a:t> acid</a:t>
            </a:r>
          </a:p>
          <a:p>
            <a:r>
              <a:rPr lang="en-US" sz="2000" b="1" dirty="0" err="1" smtClean="0"/>
              <a:t>Diarrhetic</a:t>
            </a:r>
            <a:r>
              <a:rPr lang="en-US" sz="2000" b="1" dirty="0" smtClean="0"/>
              <a:t> Shellfish Poisoning </a:t>
            </a:r>
            <a:r>
              <a:rPr lang="en-US" sz="2000" dirty="0" smtClean="0"/>
              <a:t>– </a:t>
            </a:r>
            <a:r>
              <a:rPr lang="en-US" sz="2000" dirty="0" err="1" smtClean="0"/>
              <a:t>oxidaic</a:t>
            </a:r>
            <a:r>
              <a:rPr lang="en-US" sz="2000" dirty="0" smtClean="0"/>
              <a:t> acid</a:t>
            </a:r>
          </a:p>
          <a:p>
            <a:endParaRPr lang="en-US" sz="2000" dirty="0"/>
          </a:p>
          <a:p>
            <a:r>
              <a:rPr lang="en-US" sz="2000" b="1" dirty="0" smtClean="0"/>
              <a:t>Cyanobacteria blooms </a:t>
            </a:r>
            <a:r>
              <a:rPr lang="en-US" sz="2000" dirty="0" smtClean="0"/>
              <a:t>- </a:t>
            </a:r>
            <a:r>
              <a:rPr lang="en-US" sz="2000" dirty="0" err="1" smtClean="0"/>
              <a:t>cyanotoxins</a:t>
            </a:r>
            <a:endParaRPr lang="en-US" sz="2000" dirty="0" smtClean="0"/>
          </a:p>
        </p:txBody>
      </p:sp>
    </p:spTree>
    <p:extLst>
      <p:ext uri="{BB962C8B-B14F-4D97-AF65-F5344CB8AC3E}">
        <p14:creationId xmlns:p14="http://schemas.microsoft.com/office/powerpoint/2010/main" val="910102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ame&#10;&#10;Description automatically generated">
            <a:extLst>
              <a:ext uri="{FF2B5EF4-FFF2-40B4-BE49-F238E27FC236}">
                <a16:creationId xmlns:a16="http://schemas.microsoft.com/office/drawing/2014/main" id="{580BDC0B-9980-42D5-93BF-50DF6A694BB2}"/>
              </a:ext>
            </a:extLst>
          </p:cNvPr>
          <p:cNvPicPr>
            <a:picLocks noChangeAspect="1"/>
          </p:cNvPicPr>
          <p:nvPr/>
        </p:nvPicPr>
        <p:blipFill>
          <a:blip r:embed="rId2"/>
          <a:stretch>
            <a:fillRect/>
          </a:stretch>
        </p:blipFill>
        <p:spPr>
          <a:xfrm rot="5400000">
            <a:off x="4451474" y="2288992"/>
            <a:ext cx="5534781" cy="2724150"/>
          </a:xfrm>
          <a:prstGeom prst="rect">
            <a:avLst/>
          </a:prstGeom>
        </p:spPr>
      </p:pic>
      <p:pic>
        <p:nvPicPr>
          <p:cNvPr id="10" name="Picture 9" descr="A picture containing mirror, glass&#10;&#10;Description automatically generated">
            <a:extLst>
              <a:ext uri="{FF2B5EF4-FFF2-40B4-BE49-F238E27FC236}">
                <a16:creationId xmlns:a16="http://schemas.microsoft.com/office/drawing/2014/main" id="{7E354819-1015-4133-89E2-0DB73EE1474A}"/>
              </a:ext>
            </a:extLst>
          </p:cNvPr>
          <p:cNvPicPr>
            <a:picLocks noChangeAspect="1"/>
          </p:cNvPicPr>
          <p:nvPr/>
        </p:nvPicPr>
        <p:blipFill>
          <a:blip r:embed="rId3"/>
          <a:stretch>
            <a:fillRect/>
          </a:stretch>
        </p:blipFill>
        <p:spPr>
          <a:xfrm>
            <a:off x="8625283" y="922626"/>
            <a:ext cx="3009998" cy="5111069"/>
          </a:xfrm>
          <a:prstGeom prst="rect">
            <a:avLst/>
          </a:prstGeom>
        </p:spPr>
      </p:pic>
      <p:sp>
        <p:nvSpPr>
          <p:cNvPr id="2" name="Title 1">
            <a:extLst>
              <a:ext uri="{FF2B5EF4-FFF2-40B4-BE49-F238E27FC236}">
                <a16:creationId xmlns:a16="http://schemas.microsoft.com/office/drawing/2014/main" id="{5D52A64F-C4FC-45B7-A40C-9C8A9FA52D50}"/>
              </a:ext>
            </a:extLst>
          </p:cNvPr>
          <p:cNvSpPr>
            <a:spLocks noGrp="1"/>
          </p:cNvSpPr>
          <p:nvPr>
            <p:ph type="title"/>
          </p:nvPr>
        </p:nvSpPr>
        <p:spPr/>
        <p:txBody>
          <a:bodyPr/>
          <a:lstStyle/>
          <a:p>
            <a:r>
              <a:rPr lang="en-US" dirty="0" smtClean="0"/>
              <a:t>HAB species are Phytoplankton</a:t>
            </a:r>
            <a:endParaRPr lang="en-US" dirty="0"/>
          </a:p>
        </p:txBody>
      </p:sp>
      <p:sp>
        <p:nvSpPr>
          <p:cNvPr id="4" name="Content Placeholder 3">
            <a:extLst>
              <a:ext uri="{FF2B5EF4-FFF2-40B4-BE49-F238E27FC236}">
                <a16:creationId xmlns:a16="http://schemas.microsoft.com/office/drawing/2014/main" id="{2F14C0A0-E0C4-408E-B0A2-5917E535187C}"/>
              </a:ext>
            </a:extLst>
          </p:cNvPr>
          <p:cNvSpPr>
            <a:spLocks noGrp="1"/>
          </p:cNvSpPr>
          <p:nvPr>
            <p:ph idx="1"/>
          </p:nvPr>
        </p:nvSpPr>
        <p:spPr>
          <a:xfrm>
            <a:off x="446316" y="1463040"/>
            <a:ext cx="5561194" cy="4770098"/>
          </a:xfrm>
        </p:spPr>
        <p:txBody>
          <a:bodyPr/>
          <a:lstStyle/>
          <a:p>
            <a:r>
              <a:rPr lang="en-US" sz="2400" dirty="0"/>
              <a:t>Planktonic Algae</a:t>
            </a:r>
          </a:p>
          <a:p>
            <a:pPr lvl="1"/>
            <a:r>
              <a:rPr lang="en-US" sz="1800" dirty="0"/>
              <a:t>Protists with chloroplasts</a:t>
            </a:r>
          </a:p>
          <a:p>
            <a:pPr lvl="1"/>
            <a:r>
              <a:rPr lang="en-US" sz="1800" dirty="0"/>
              <a:t>Single celled – or a group of single cells</a:t>
            </a:r>
          </a:p>
          <a:p>
            <a:pPr lvl="1"/>
            <a:r>
              <a:rPr lang="en-US" sz="1800" dirty="0"/>
              <a:t>Use chlorophyll a in photosynthesis</a:t>
            </a:r>
          </a:p>
          <a:p>
            <a:pPr lvl="1"/>
            <a:r>
              <a:rPr lang="en-US" sz="1800" dirty="0"/>
              <a:t>Live and die floating in the water</a:t>
            </a:r>
          </a:p>
          <a:p>
            <a:r>
              <a:rPr lang="en-US" sz="2400" dirty="0" smtClean="0"/>
              <a:t>Diatoms </a:t>
            </a:r>
            <a:endParaRPr lang="en-US" sz="2400" dirty="0"/>
          </a:p>
          <a:p>
            <a:r>
              <a:rPr lang="en-US" sz="2400" dirty="0" smtClean="0"/>
              <a:t>Dinoflagellates</a:t>
            </a:r>
          </a:p>
          <a:p>
            <a:pPr lvl="1"/>
            <a:r>
              <a:rPr lang="en-US" sz="1800" i="1" dirty="0" err="1" smtClean="0"/>
              <a:t>Alexandrium</a:t>
            </a:r>
            <a:r>
              <a:rPr lang="en-US" sz="1800" dirty="0" smtClean="0"/>
              <a:t> (Paralytic Shellfish Poisoning) </a:t>
            </a:r>
            <a:endParaRPr lang="en-US" sz="1800" dirty="0"/>
          </a:p>
        </p:txBody>
      </p:sp>
    </p:spTree>
    <p:extLst>
      <p:ext uri="{BB962C8B-B14F-4D97-AF65-F5344CB8AC3E}">
        <p14:creationId xmlns:p14="http://schemas.microsoft.com/office/powerpoint/2010/main" val="2145550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Alexandrium_tam"/>
          <p:cNvPicPr>
            <a:picLocks noChangeAspect="1" noChangeArrowheads="1"/>
          </p:cNvPicPr>
          <p:nvPr/>
        </p:nvPicPr>
        <p:blipFill>
          <a:blip r:embed="rId3"/>
          <a:srcRect/>
          <a:stretch>
            <a:fillRect/>
          </a:stretch>
        </p:blipFill>
        <p:spPr bwMode="auto">
          <a:xfrm>
            <a:off x="106018" y="0"/>
            <a:ext cx="4151276" cy="3167270"/>
          </a:xfrm>
          <a:prstGeom prst="rect">
            <a:avLst/>
          </a:prstGeom>
          <a:noFill/>
          <a:ln w="9525">
            <a:noFill/>
            <a:miter lim="800000"/>
            <a:headEnd/>
            <a:tailEnd/>
          </a:ln>
        </p:spPr>
      </p:pic>
      <p:pic>
        <p:nvPicPr>
          <p:cNvPr id="49156" name="Picture 4" descr="Alexa_tam_cyst"/>
          <p:cNvPicPr>
            <a:picLocks noChangeAspect="1" noChangeArrowheads="1"/>
          </p:cNvPicPr>
          <p:nvPr/>
        </p:nvPicPr>
        <p:blipFill>
          <a:blip r:embed="rId4"/>
          <a:srcRect/>
          <a:stretch>
            <a:fillRect/>
          </a:stretch>
        </p:blipFill>
        <p:spPr bwMode="auto">
          <a:xfrm>
            <a:off x="106017" y="3472070"/>
            <a:ext cx="4205641" cy="3385930"/>
          </a:xfrm>
          <a:prstGeom prst="rect">
            <a:avLst/>
          </a:prstGeom>
          <a:noFill/>
          <a:ln w="9525">
            <a:noFill/>
            <a:miter lim="800000"/>
            <a:headEnd/>
            <a:tailEnd/>
          </a:ln>
        </p:spPr>
      </p:pic>
      <p:pic>
        <p:nvPicPr>
          <p:cNvPr id="2" name="Picture 1" descr="life-cycle-new-2010-no-descri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657" y="0"/>
            <a:ext cx="5447345" cy="7543800"/>
          </a:xfrm>
          <a:prstGeom prst="rect">
            <a:avLst/>
          </a:prstGeom>
        </p:spPr>
      </p:pic>
      <p:sp>
        <p:nvSpPr>
          <p:cNvPr id="3" name="TextBox 2"/>
          <p:cNvSpPr txBox="1"/>
          <p:nvPr/>
        </p:nvSpPr>
        <p:spPr>
          <a:xfrm flipH="1">
            <a:off x="6397353" y="6094461"/>
            <a:ext cx="3061275" cy="461665"/>
          </a:xfrm>
          <a:prstGeom prst="rect">
            <a:avLst/>
          </a:prstGeom>
          <a:noFill/>
        </p:spPr>
        <p:txBody>
          <a:bodyPr wrap="square" rtlCol="0">
            <a:spAutoFit/>
          </a:bodyPr>
          <a:lstStyle/>
          <a:p>
            <a:r>
              <a:rPr lang="en-US" sz="2400" i="1" dirty="0" err="1" smtClean="0"/>
              <a:t>Alexandrium</a:t>
            </a:r>
            <a:r>
              <a:rPr lang="en-US" sz="2400" dirty="0" smtClean="0"/>
              <a:t> life cycle</a:t>
            </a:r>
            <a:endParaRPr lang="en-US" sz="2400" dirty="0"/>
          </a:p>
        </p:txBody>
      </p:sp>
      <p:sp>
        <p:nvSpPr>
          <p:cNvPr id="6" name="TextBox 5"/>
          <p:cNvSpPr txBox="1"/>
          <p:nvPr/>
        </p:nvSpPr>
        <p:spPr>
          <a:xfrm flipH="1">
            <a:off x="678199" y="229519"/>
            <a:ext cx="3061275" cy="461665"/>
          </a:xfrm>
          <a:prstGeom prst="rect">
            <a:avLst/>
          </a:prstGeom>
          <a:noFill/>
        </p:spPr>
        <p:txBody>
          <a:bodyPr wrap="square" rtlCol="0">
            <a:spAutoFit/>
          </a:bodyPr>
          <a:lstStyle/>
          <a:p>
            <a:r>
              <a:rPr lang="en-US" sz="2400" i="1" dirty="0" err="1" smtClean="0"/>
              <a:t>Alexandrium</a:t>
            </a:r>
            <a:r>
              <a:rPr lang="en-US" sz="2400" dirty="0"/>
              <a:t> </a:t>
            </a:r>
            <a:r>
              <a:rPr lang="en-US" sz="2400" dirty="0" smtClean="0"/>
              <a:t>cells</a:t>
            </a:r>
            <a:endParaRPr lang="en-US" sz="2400" dirty="0"/>
          </a:p>
        </p:txBody>
      </p:sp>
      <p:sp>
        <p:nvSpPr>
          <p:cNvPr id="8" name="TextBox 7"/>
          <p:cNvSpPr txBox="1"/>
          <p:nvPr/>
        </p:nvSpPr>
        <p:spPr>
          <a:xfrm flipH="1">
            <a:off x="2660862" y="5450673"/>
            <a:ext cx="1078612" cy="461665"/>
          </a:xfrm>
          <a:prstGeom prst="rect">
            <a:avLst/>
          </a:prstGeom>
          <a:noFill/>
        </p:spPr>
        <p:txBody>
          <a:bodyPr wrap="square" rtlCol="0">
            <a:spAutoFit/>
          </a:bodyPr>
          <a:lstStyle/>
          <a:p>
            <a:r>
              <a:rPr lang="en-US" sz="2400" dirty="0" smtClean="0"/>
              <a:t>cysts</a:t>
            </a:r>
            <a:endParaRPr lang="en-US" sz="2400" dirty="0"/>
          </a:p>
        </p:txBody>
      </p:sp>
    </p:spTree>
    <p:extLst>
      <p:ext uri="{BB962C8B-B14F-4D97-AF65-F5344CB8AC3E}">
        <p14:creationId xmlns:p14="http://schemas.microsoft.com/office/powerpoint/2010/main" val="1853708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EB1CA8C-DCDF-461D-82DC-50BC781A3292}"/>
              </a:ext>
            </a:extLst>
          </p:cNvPr>
          <p:cNvSpPr>
            <a:spLocks noGrp="1"/>
          </p:cNvSpPr>
          <p:nvPr>
            <p:ph type="pic" sz="quarter" idx="13"/>
          </p:nvPr>
        </p:nvSpPr>
        <p:spPr/>
      </p:sp>
      <p:sp>
        <p:nvSpPr>
          <p:cNvPr id="2" name="Title 1">
            <a:extLst>
              <a:ext uri="{FF2B5EF4-FFF2-40B4-BE49-F238E27FC236}">
                <a16:creationId xmlns:a16="http://schemas.microsoft.com/office/drawing/2014/main" id="{D3501983-DC04-46E8-96A0-ABB09D7946D0}"/>
              </a:ext>
            </a:extLst>
          </p:cNvPr>
          <p:cNvSpPr>
            <a:spLocks noGrp="1"/>
          </p:cNvSpPr>
          <p:nvPr>
            <p:ph type="title"/>
          </p:nvPr>
        </p:nvSpPr>
        <p:spPr>
          <a:xfrm>
            <a:off x="642958" y="999227"/>
            <a:ext cx="5170715" cy="590931"/>
          </a:xfrm>
        </p:spPr>
        <p:txBody>
          <a:bodyPr/>
          <a:lstStyle/>
          <a:p>
            <a:pPr algn="ctr"/>
            <a:r>
              <a:rPr lang="en-US" dirty="0" smtClean="0"/>
              <a:t>HABs </a:t>
            </a:r>
            <a:r>
              <a:rPr lang="en-US" dirty="0" smtClean="0"/>
              <a:t>in Alaska</a:t>
            </a:r>
            <a:endParaRPr lang="en-US" dirty="0"/>
          </a:p>
        </p:txBody>
      </p:sp>
      <p:sp>
        <p:nvSpPr>
          <p:cNvPr id="6" name="Text Placeholder 5">
            <a:extLst>
              <a:ext uri="{FF2B5EF4-FFF2-40B4-BE49-F238E27FC236}">
                <a16:creationId xmlns:a16="http://schemas.microsoft.com/office/drawing/2014/main" id="{965C83E4-1B99-4D8C-AFA2-D1EFAC4F3CE8}"/>
              </a:ext>
            </a:extLst>
          </p:cNvPr>
          <p:cNvSpPr>
            <a:spLocks noGrp="1"/>
          </p:cNvSpPr>
          <p:nvPr>
            <p:ph type="body" sz="quarter" idx="14"/>
          </p:nvPr>
        </p:nvSpPr>
        <p:spPr>
          <a:xfrm>
            <a:off x="571499" y="3780292"/>
            <a:ext cx="5045529" cy="334508"/>
          </a:xfrm>
        </p:spPr>
        <p:txBody>
          <a:bodyPr/>
          <a:lstStyle/>
          <a:p>
            <a:r>
              <a:rPr lang="en-US" dirty="0"/>
              <a:t>		</a:t>
            </a:r>
          </a:p>
        </p:txBody>
      </p:sp>
      <p:sp>
        <p:nvSpPr>
          <p:cNvPr id="7" name="Text Placeholder 6">
            <a:extLst>
              <a:ext uri="{FF2B5EF4-FFF2-40B4-BE49-F238E27FC236}">
                <a16:creationId xmlns:a16="http://schemas.microsoft.com/office/drawing/2014/main" id="{D4083D25-A554-4492-9133-B846AC578715}"/>
              </a:ext>
            </a:extLst>
          </p:cNvPr>
          <p:cNvSpPr>
            <a:spLocks noGrp="1"/>
          </p:cNvSpPr>
          <p:nvPr>
            <p:ph type="body" sz="quarter" idx="17"/>
          </p:nvPr>
        </p:nvSpPr>
        <p:spPr>
          <a:xfrm>
            <a:off x="610826" y="1951706"/>
            <a:ext cx="5045529" cy="2155370"/>
          </a:xfrm>
        </p:spPr>
        <p:txBody>
          <a:bodyPr/>
          <a:lstStyle/>
          <a:p>
            <a:pPr marL="285750" indent="-285750">
              <a:buFont typeface="Arial" panose="020B0604020202020204" pitchFamily="34" charset="0"/>
              <a:buChar char="•"/>
            </a:pPr>
            <a:r>
              <a:rPr lang="en-US" sz="2400" dirty="0" smtClean="0"/>
              <a:t>Toxin Accumulation </a:t>
            </a:r>
            <a:r>
              <a:rPr lang="en-US" sz="2400" dirty="0" smtClean="0"/>
              <a:t>in shellfish</a:t>
            </a:r>
          </a:p>
          <a:p>
            <a:pPr marL="285750" indent="-285750">
              <a:buFont typeface="Arial" panose="020B0604020202020204" pitchFamily="34" charset="0"/>
              <a:buChar char="•"/>
            </a:pPr>
            <a:r>
              <a:rPr lang="en-US" sz="2400" dirty="0" smtClean="0"/>
              <a:t>Human Consumption</a:t>
            </a:r>
          </a:p>
          <a:p>
            <a:pPr marL="285750" indent="-285750">
              <a:buFont typeface="Arial" panose="020B0604020202020204" pitchFamily="34" charset="0"/>
              <a:buChar char="•"/>
            </a:pPr>
            <a:r>
              <a:rPr lang="en-US" sz="2400" dirty="0" smtClean="0"/>
              <a:t>Aquatic farm industry impacts</a:t>
            </a: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descr="A picture containing drawing, bottle&#10;&#10;Description automatically generated">
            <a:extLst>
              <a:ext uri="{FF2B5EF4-FFF2-40B4-BE49-F238E27FC236}">
                <a16:creationId xmlns:a16="http://schemas.microsoft.com/office/drawing/2014/main" id="{A7E95C13-B1B6-4762-BA60-50698645BFCD}"/>
              </a:ext>
            </a:extLst>
          </p:cNvPr>
          <p:cNvPicPr>
            <a:picLocks noChangeAspect="1"/>
          </p:cNvPicPr>
          <p:nvPr/>
        </p:nvPicPr>
        <p:blipFill rotWithShape="1">
          <a:blip r:embed="rId2"/>
          <a:srcRect b="9962"/>
          <a:stretch/>
        </p:blipFill>
        <p:spPr>
          <a:xfrm>
            <a:off x="6299200" y="0"/>
            <a:ext cx="58928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15D5363F-7701-4037-85B4-8723D613F411}"/>
              </a:ext>
            </a:extLst>
          </p:cNvPr>
          <p:cNvPicPr>
            <a:picLocks noChangeAspect="1"/>
          </p:cNvPicPr>
          <p:nvPr/>
        </p:nvPicPr>
        <p:blipFill>
          <a:blip r:embed="rId3"/>
          <a:stretch>
            <a:fillRect/>
          </a:stretch>
        </p:blipFill>
        <p:spPr>
          <a:xfrm rot="16200000">
            <a:off x="1451296" y="3521219"/>
            <a:ext cx="3094852" cy="3283739"/>
          </a:xfrm>
          <a:prstGeom prst="rect">
            <a:avLst/>
          </a:prstGeom>
        </p:spPr>
      </p:pic>
      <p:sp>
        <p:nvSpPr>
          <p:cNvPr id="3" name="TextBox 2"/>
          <p:cNvSpPr txBox="1"/>
          <p:nvPr/>
        </p:nvSpPr>
        <p:spPr>
          <a:xfrm>
            <a:off x="10176387" y="4333215"/>
            <a:ext cx="1307691" cy="646331"/>
          </a:xfrm>
          <a:prstGeom prst="rect">
            <a:avLst/>
          </a:prstGeom>
          <a:noFill/>
        </p:spPr>
        <p:txBody>
          <a:bodyPr wrap="square" rtlCol="0">
            <a:spAutoFit/>
          </a:bodyPr>
          <a:lstStyle/>
          <a:p>
            <a:r>
              <a:rPr lang="en-US" sz="3600" dirty="0" smtClean="0"/>
              <a:t>PSP!</a:t>
            </a:r>
            <a:endParaRPr lang="en-US" sz="3600" dirty="0"/>
          </a:p>
        </p:txBody>
      </p:sp>
    </p:spTree>
    <p:extLst>
      <p:ext uri="{BB962C8B-B14F-4D97-AF65-F5344CB8AC3E}">
        <p14:creationId xmlns:p14="http://schemas.microsoft.com/office/powerpoint/2010/main" val="2139252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2A64F-C4FC-45B7-A40C-9C8A9FA52D50}"/>
              </a:ext>
            </a:extLst>
          </p:cNvPr>
          <p:cNvSpPr>
            <a:spLocks noGrp="1"/>
          </p:cNvSpPr>
          <p:nvPr>
            <p:ph type="title"/>
          </p:nvPr>
        </p:nvSpPr>
        <p:spPr/>
        <p:txBody>
          <a:bodyPr/>
          <a:lstStyle/>
          <a:p>
            <a:r>
              <a:rPr lang="en-US" dirty="0" smtClean="0"/>
              <a:t>HABs in changing ocean and coastal waters</a:t>
            </a:r>
            <a:endParaRPr lang="en-US" dirty="0"/>
          </a:p>
        </p:txBody>
      </p:sp>
      <p:pic>
        <p:nvPicPr>
          <p:cNvPr id="9" name="Picture 8"/>
          <p:cNvPicPr>
            <a:picLocks noChangeAspect="1"/>
          </p:cNvPicPr>
          <p:nvPr/>
        </p:nvPicPr>
        <p:blipFill>
          <a:blip r:embed="rId2"/>
          <a:stretch>
            <a:fillRect/>
          </a:stretch>
        </p:blipFill>
        <p:spPr>
          <a:xfrm>
            <a:off x="446314" y="1966266"/>
            <a:ext cx="5926025" cy="2195365"/>
          </a:xfrm>
          <a:prstGeom prst="rect">
            <a:avLst/>
          </a:prstGeom>
        </p:spPr>
      </p:pic>
      <p:sp>
        <p:nvSpPr>
          <p:cNvPr id="11" name="Rectangle 10"/>
          <p:cNvSpPr/>
          <p:nvPr/>
        </p:nvSpPr>
        <p:spPr>
          <a:xfrm>
            <a:off x="727588" y="1235878"/>
            <a:ext cx="11256708" cy="584775"/>
          </a:xfrm>
          <a:prstGeom prst="rect">
            <a:avLst/>
          </a:prstGeom>
        </p:spPr>
        <p:txBody>
          <a:bodyPr wrap="square">
            <a:spAutoFit/>
          </a:bodyPr>
          <a:lstStyle/>
          <a:p>
            <a:r>
              <a:rPr lang="en-US" sz="1600" dirty="0" smtClean="0">
                <a:solidFill>
                  <a:srgbClr val="222222"/>
                </a:solidFill>
                <a:latin typeface="Helvetica" panose="020B0604020202020204" pitchFamily="34" charset="0"/>
              </a:rPr>
              <a:t>Tobin</a:t>
            </a:r>
            <a:r>
              <a:rPr lang="en-US" sz="1600" dirty="0">
                <a:solidFill>
                  <a:srgbClr val="222222"/>
                </a:solidFill>
                <a:latin typeface="Helvetica" panose="020B0604020202020204" pitchFamily="34" charset="0"/>
              </a:rPr>
              <a:t>, E. D., C. L. Wallace, C. </a:t>
            </a:r>
            <a:r>
              <a:rPr lang="en-US" sz="1600" dirty="0" err="1">
                <a:solidFill>
                  <a:srgbClr val="222222"/>
                </a:solidFill>
                <a:latin typeface="Helvetica" panose="020B0604020202020204" pitchFamily="34" charset="0"/>
              </a:rPr>
              <a:t>Crumpton</a:t>
            </a:r>
            <a:r>
              <a:rPr lang="en-US" sz="1600" dirty="0">
                <a:solidFill>
                  <a:srgbClr val="222222"/>
                </a:solidFill>
                <a:latin typeface="Helvetica" panose="020B0604020202020204" pitchFamily="34" charset="0"/>
              </a:rPr>
              <a:t>, G. Johnson, and G. L. Eckert. 2019. Environmental drivers of paralytic shellfish toxin producing </a:t>
            </a:r>
            <a:r>
              <a:rPr lang="en-US" sz="1600" dirty="0" err="1">
                <a:solidFill>
                  <a:srgbClr val="222222"/>
                </a:solidFill>
                <a:latin typeface="Helvetica" panose="020B0604020202020204" pitchFamily="34" charset="0"/>
              </a:rPr>
              <a:t>Alexandrium</a:t>
            </a:r>
            <a:r>
              <a:rPr lang="en-US" sz="1600" dirty="0">
                <a:solidFill>
                  <a:srgbClr val="222222"/>
                </a:solidFill>
                <a:latin typeface="Helvetica" panose="020B0604020202020204" pitchFamily="34" charset="0"/>
              </a:rPr>
              <a:t> </a:t>
            </a:r>
            <a:r>
              <a:rPr lang="en-US" sz="1600" dirty="0" err="1">
                <a:solidFill>
                  <a:srgbClr val="222222"/>
                </a:solidFill>
                <a:latin typeface="Helvetica" panose="020B0604020202020204" pitchFamily="34" charset="0"/>
              </a:rPr>
              <a:t>catenella</a:t>
            </a:r>
            <a:r>
              <a:rPr lang="en-US" sz="1600" dirty="0">
                <a:solidFill>
                  <a:srgbClr val="222222"/>
                </a:solidFill>
                <a:latin typeface="Helvetica" panose="020B0604020202020204" pitchFamily="34" charset="0"/>
              </a:rPr>
              <a:t> blooms in a fjord system of northern Southeast Alaska. Harmful Algae </a:t>
            </a:r>
            <a:r>
              <a:rPr lang="en-US" sz="1600" b="1" dirty="0">
                <a:solidFill>
                  <a:srgbClr val="222222"/>
                </a:solidFill>
                <a:latin typeface="Helvetica" panose="020B0604020202020204" pitchFamily="34" charset="0"/>
              </a:rPr>
              <a:t>88</a:t>
            </a:r>
            <a:r>
              <a:rPr lang="en-US" sz="1600" dirty="0">
                <a:solidFill>
                  <a:srgbClr val="222222"/>
                </a:solidFill>
                <a:latin typeface="Helvetica" panose="020B0604020202020204" pitchFamily="34" charset="0"/>
              </a:rPr>
              <a:t>:101659.</a:t>
            </a:r>
            <a:endParaRPr lang="en-US" sz="1600" dirty="0"/>
          </a:p>
        </p:txBody>
      </p:sp>
      <p:grpSp>
        <p:nvGrpSpPr>
          <p:cNvPr id="8" name="Group 7"/>
          <p:cNvGrpSpPr/>
          <p:nvPr/>
        </p:nvGrpSpPr>
        <p:grpSpPr>
          <a:xfrm>
            <a:off x="5534333" y="2462931"/>
            <a:ext cx="5899354" cy="2481613"/>
            <a:chOff x="4876799" y="3097973"/>
            <a:chExt cx="7020233" cy="3023263"/>
          </a:xfrm>
        </p:grpSpPr>
        <p:pic>
          <p:nvPicPr>
            <p:cNvPr id="4" name="Picture 3"/>
            <p:cNvPicPr>
              <a:picLocks noChangeAspect="1"/>
            </p:cNvPicPr>
            <p:nvPr/>
          </p:nvPicPr>
          <p:blipFill>
            <a:blip r:embed="rId3"/>
            <a:stretch>
              <a:fillRect/>
            </a:stretch>
          </p:blipFill>
          <p:spPr>
            <a:xfrm>
              <a:off x="4876799" y="3097973"/>
              <a:ext cx="7020233" cy="3023263"/>
            </a:xfrm>
            <a:prstGeom prst="rect">
              <a:avLst/>
            </a:prstGeom>
          </p:spPr>
        </p:pic>
        <p:sp>
          <p:nvSpPr>
            <p:cNvPr id="6" name="Rounded Rectangle 5"/>
            <p:cNvSpPr/>
            <p:nvPr/>
          </p:nvSpPr>
          <p:spPr>
            <a:xfrm>
              <a:off x="7393858" y="3490452"/>
              <a:ext cx="2399071" cy="619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flipH="1">
              <a:off x="5439892" y="3170697"/>
              <a:ext cx="1547107" cy="337458"/>
            </a:xfrm>
            <a:prstGeom prst="rect">
              <a:avLst/>
            </a:prstGeom>
            <a:noFill/>
          </p:spPr>
          <p:txBody>
            <a:bodyPr wrap="square" rtlCol="0">
              <a:spAutoFit/>
            </a:bodyPr>
            <a:lstStyle/>
            <a:p>
              <a:r>
                <a:rPr lang="en-US" sz="1200" dirty="0" err="1" smtClean="0">
                  <a:latin typeface="Arial" panose="020B0604020202020204" pitchFamily="34" charset="0"/>
                  <a:cs typeface="Arial" panose="020B0604020202020204" pitchFamily="34" charset="0"/>
                </a:rPr>
                <a:t>Kachemak</a:t>
              </a:r>
              <a:r>
                <a:rPr lang="en-US" sz="1200" dirty="0" smtClean="0">
                  <a:latin typeface="Arial" panose="020B0604020202020204" pitchFamily="34" charset="0"/>
                  <a:cs typeface="Arial" panose="020B0604020202020204" pitchFamily="34" charset="0"/>
                </a:rPr>
                <a:t> Bay</a:t>
              </a:r>
              <a:endParaRPr lang="en-US" sz="1200"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4"/>
          <a:stretch>
            <a:fillRect/>
          </a:stretch>
        </p:blipFill>
        <p:spPr>
          <a:xfrm>
            <a:off x="8102002" y="4713414"/>
            <a:ext cx="1071717" cy="977155"/>
          </a:xfrm>
          <a:prstGeom prst="rect">
            <a:avLst/>
          </a:prstGeom>
        </p:spPr>
      </p:pic>
      <p:grpSp>
        <p:nvGrpSpPr>
          <p:cNvPr id="15" name="Group 14"/>
          <p:cNvGrpSpPr/>
          <p:nvPr/>
        </p:nvGrpSpPr>
        <p:grpSpPr>
          <a:xfrm>
            <a:off x="941956" y="4918825"/>
            <a:ext cx="5552906" cy="1483495"/>
            <a:chOff x="1974344" y="4918825"/>
            <a:chExt cx="5552906" cy="1483495"/>
          </a:xfrm>
        </p:grpSpPr>
        <p:sp>
          <p:nvSpPr>
            <p:cNvPr id="12" name="Rectangle 11"/>
            <p:cNvSpPr/>
            <p:nvPr/>
          </p:nvSpPr>
          <p:spPr>
            <a:xfrm>
              <a:off x="1974344" y="5201991"/>
              <a:ext cx="5552906" cy="1200329"/>
            </a:xfrm>
            <a:prstGeom prst="rect">
              <a:avLst/>
            </a:prstGeom>
          </p:spPr>
          <p:txBody>
            <a:bodyPr wrap="square">
              <a:spAutoFit/>
            </a:bodyPr>
            <a:lstStyle/>
            <a:p>
              <a:pPr algn="ctr" fontAlgn="base"/>
              <a:r>
                <a:rPr lang="en-US" b="1" dirty="0">
                  <a:solidFill>
                    <a:srgbClr val="1955A5"/>
                  </a:solidFill>
                  <a:hlinkClick r:id="rId5"/>
                </a:rPr>
                <a:t>Capital Weather Gang</a:t>
              </a:r>
              <a:endParaRPr lang="en-US" dirty="0">
                <a:solidFill>
                  <a:srgbClr val="6B6B6B"/>
                </a:solidFill>
              </a:endParaRPr>
            </a:p>
            <a:p>
              <a:pPr algn="ctr" fontAlgn="base"/>
              <a:r>
                <a:rPr lang="en-US" b="1" dirty="0">
                  <a:solidFill>
                    <a:srgbClr val="2A2A2A"/>
                  </a:solidFill>
                  <a:latin typeface="PostoniWide"/>
                </a:rPr>
                <a:t>The ‘Blob’ is surging back in the Pacific, leading to fears of mass die-offs of marine life and unusual weather </a:t>
              </a:r>
              <a:r>
                <a:rPr lang="en-US" b="1" dirty="0" smtClean="0">
                  <a:solidFill>
                    <a:srgbClr val="2A2A2A"/>
                  </a:solidFill>
                  <a:latin typeface="PostoniWide"/>
                </a:rPr>
                <a:t>patterns</a:t>
              </a:r>
              <a:endParaRPr lang="en-US" b="0" dirty="0">
                <a:solidFill>
                  <a:srgbClr val="5A5A5A"/>
                </a:solidFill>
                <a:effectLst/>
              </a:endParaRPr>
            </a:p>
          </p:txBody>
        </p:sp>
        <p:sp>
          <p:nvSpPr>
            <p:cNvPr id="14" name="TextBox 13"/>
            <p:cNvSpPr txBox="1"/>
            <p:nvPr/>
          </p:nvSpPr>
          <p:spPr>
            <a:xfrm flipH="1">
              <a:off x="2513614" y="4918825"/>
              <a:ext cx="4103495" cy="369332"/>
            </a:xfrm>
            <a:prstGeom prst="rect">
              <a:avLst/>
            </a:prstGeom>
            <a:noFill/>
          </p:spPr>
          <p:txBody>
            <a:bodyPr wrap="square" rtlCol="0">
              <a:spAutoFit/>
            </a:bodyPr>
            <a:lstStyle/>
            <a:p>
              <a:r>
                <a:rPr lang="en-US" dirty="0" smtClean="0"/>
                <a:t>Sep 21, 2019 </a:t>
              </a:r>
              <a:r>
                <a:rPr lang="en-US" dirty="0" err="1" smtClean="0"/>
                <a:t>WashingtonPost</a:t>
              </a:r>
              <a:endParaRPr lang="en-US" dirty="0"/>
            </a:p>
          </p:txBody>
        </p:sp>
      </p:grpSp>
    </p:spTree>
    <p:extLst>
      <p:ext uri="{BB962C8B-B14F-4D97-AF65-F5344CB8AC3E}">
        <p14:creationId xmlns:p14="http://schemas.microsoft.com/office/powerpoint/2010/main" val="1380480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DB07D8-3180-4E00-AEE4-134A7D0B52B5}"/>
              </a:ext>
            </a:extLst>
          </p:cNvPr>
          <p:cNvSpPr>
            <a:spLocks noGrp="1"/>
          </p:cNvSpPr>
          <p:nvPr>
            <p:ph type="title"/>
          </p:nvPr>
        </p:nvSpPr>
        <p:spPr>
          <a:xfrm>
            <a:off x="446314" y="451054"/>
            <a:ext cx="11174186" cy="590931"/>
          </a:xfrm>
        </p:spPr>
        <p:txBody>
          <a:bodyPr/>
          <a:lstStyle/>
          <a:p>
            <a:r>
              <a:rPr lang="en-US" dirty="0" smtClean="0"/>
              <a:t>Emerging HAB issues </a:t>
            </a:r>
            <a:r>
              <a:rPr lang="en-US" dirty="0"/>
              <a:t>in Alaska</a:t>
            </a:r>
          </a:p>
        </p:txBody>
      </p:sp>
      <p:sp>
        <p:nvSpPr>
          <p:cNvPr id="2" name="Rectangle 1"/>
          <p:cNvSpPr/>
          <p:nvPr/>
        </p:nvSpPr>
        <p:spPr>
          <a:xfrm>
            <a:off x="357826" y="4591663"/>
            <a:ext cx="6160964" cy="1200329"/>
          </a:xfrm>
          <a:prstGeom prst="rect">
            <a:avLst/>
          </a:prstGeom>
        </p:spPr>
        <p:txBody>
          <a:bodyPr wrap="square">
            <a:spAutoFit/>
          </a:bodyPr>
          <a:lstStyle/>
          <a:p>
            <a:r>
              <a:rPr lang="en-US" dirty="0"/>
              <a:t>Lefebvre, K., et al. 2016. Prevalence of algal toxins in Alaskan marine mammals foraging in a changing</a:t>
            </a:r>
          </a:p>
          <a:p>
            <a:r>
              <a:rPr lang="en-US" dirty="0"/>
              <a:t>arctic and subarctic environment. Harmful Algae 55:13-24.</a:t>
            </a:r>
          </a:p>
        </p:txBody>
      </p:sp>
      <p:pic>
        <p:nvPicPr>
          <p:cNvPr id="5" name="Picture 4"/>
          <p:cNvPicPr>
            <a:picLocks noChangeAspect="1"/>
          </p:cNvPicPr>
          <p:nvPr/>
        </p:nvPicPr>
        <p:blipFill>
          <a:blip r:embed="rId2"/>
          <a:stretch>
            <a:fillRect/>
          </a:stretch>
        </p:blipFill>
        <p:spPr>
          <a:xfrm>
            <a:off x="446314" y="1352508"/>
            <a:ext cx="6524757" cy="25599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476" y="3483773"/>
            <a:ext cx="4889053" cy="3243072"/>
          </a:xfrm>
          <a:prstGeom prst="rect">
            <a:avLst/>
          </a:prstGeom>
        </p:spPr>
      </p:pic>
      <p:sp>
        <p:nvSpPr>
          <p:cNvPr id="8" name="TextBox 7"/>
          <p:cNvSpPr txBox="1"/>
          <p:nvPr/>
        </p:nvSpPr>
        <p:spPr>
          <a:xfrm flipH="1">
            <a:off x="7629831" y="1725341"/>
            <a:ext cx="4178710" cy="1261884"/>
          </a:xfrm>
          <a:prstGeom prst="rect">
            <a:avLst/>
          </a:prstGeom>
          <a:noFill/>
        </p:spPr>
        <p:txBody>
          <a:bodyPr wrap="square" rtlCol="0">
            <a:spAutoFit/>
          </a:bodyPr>
          <a:lstStyle/>
          <a:p>
            <a:r>
              <a:rPr lang="en-US" sz="2800" dirty="0" err="1" smtClean="0">
                <a:solidFill>
                  <a:srgbClr val="002060"/>
                </a:solidFill>
                <a:latin typeface="Arial" panose="020B0604020202020204" pitchFamily="34" charset="0"/>
                <a:cs typeface="Arial" panose="020B0604020202020204" pitchFamily="34" charset="0"/>
              </a:rPr>
              <a:t>Domoic</a:t>
            </a:r>
            <a:r>
              <a:rPr lang="en-US" sz="2800" dirty="0" smtClean="0">
                <a:solidFill>
                  <a:srgbClr val="002060"/>
                </a:solidFill>
                <a:latin typeface="Arial" panose="020B0604020202020204" pitchFamily="34" charset="0"/>
                <a:cs typeface="Arial" panose="020B0604020202020204" pitchFamily="34" charset="0"/>
              </a:rPr>
              <a:t> acid poisoning?</a:t>
            </a:r>
          </a:p>
          <a:p>
            <a:endParaRPr lang="en-US" sz="2000" dirty="0">
              <a:solidFill>
                <a:srgbClr val="002060"/>
              </a:solidFill>
              <a:latin typeface="Arial" panose="020B0604020202020204" pitchFamily="34" charset="0"/>
              <a:cs typeface="Arial" panose="020B0604020202020204" pitchFamily="34" charset="0"/>
            </a:endParaRPr>
          </a:p>
          <a:p>
            <a:r>
              <a:rPr lang="en-US" sz="2800" dirty="0" smtClean="0">
                <a:solidFill>
                  <a:srgbClr val="002060"/>
                </a:solidFill>
                <a:latin typeface="Arial" panose="020B0604020202020204" pitchFamily="34" charset="0"/>
                <a:cs typeface="Arial" panose="020B0604020202020204" pitchFamily="34" charset="0"/>
              </a:rPr>
              <a:t>Cyanobacteria? </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789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D4495E-32CD-1149-9E38-DF3D059FCAD1}"/>
              </a:ext>
            </a:extLst>
          </p:cNvPr>
          <p:cNvGrpSpPr/>
          <p:nvPr/>
        </p:nvGrpSpPr>
        <p:grpSpPr>
          <a:xfrm>
            <a:off x="4338446" y="1504263"/>
            <a:ext cx="7049541" cy="5499653"/>
            <a:chOff x="4429377" y="1027907"/>
            <a:chExt cx="4514075" cy="3507667"/>
          </a:xfrm>
        </p:grpSpPr>
        <p:pic>
          <p:nvPicPr>
            <p:cNvPr id="3" name="Picture 2">
              <a:extLst>
                <a:ext uri="{FF2B5EF4-FFF2-40B4-BE49-F238E27FC236}">
                  <a16:creationId xmlns:a16="http://schemas.microsoft.com/office/drawing/2014/main" id="{189F1DF0-FBE0-1F42-839C-3B309AAB9EC2}"/>
                </a:ext>
              </a:extLst>
            </p:cNvPr>
            <p:cNvPicPr>
              <a:picLocks noChangeAspect="1"/>
            </p:cNvPicPr>
            <p:nvPr/>
          </p:nvPicPr>
          <p:blipFill rotWithShape="1">
            <a:blip r:embed="rId3"/>
            <a:srcRect l="9507" t="19600" r="8103" b="22133"/>
            <a:stretch/>
          </p:blipFill>
          <p:spPr>
            <a:xfrm>
              <a:off x="4429377" y="1027907"/>
              <a:ext cx="4514075" cy="3020342"/>
            </a:xfrm>
            <a:prstGeom prst="rect">
              <a:avLst/>
            </a:prstGeom>
          </p:spPr>
        </p:pic>
        <p:pic>
          <p:nvPicPr>
            <p:cNvPr id="25" name="Picture 24">
              <a:extLst>
                <a:ext uri="{FF2B5EF4-FFF2-40B4-BE49-F238E27FC236}">
                  <a16:creationId xmlns:a16="http://schemas.microsoft.com/office/drawing/2014/main" id="{DA2E97E4-A508-4743-A022-6EBD9688245B}"/>
                </a:ext>
              </a:extLst>
            </p:cNvPr>
            <p:cNvPicPr>
              <a:picLocks noChangeAspect="1"/>
            </p:cNvPicPr>
            <p:nvPr/>
          </p:nvPicPr>
          <p:blipFill rotWithShape="1">
            <a:blip r:embed="rId4"/>
            <a:srcRect l="4580" t="80788" r="1699" b="11209"/>
            <a:stretch/>
          </p:blipFill>
          <p:spPr>
            <a:xfrm>
              <a:off x="4542496" y="4123944"/>
              <a:ext cx="4287836" cy="411630"/>
            </a:xfrm>
            <a:prstGeom prst="rect">
              <a:avLst/>
            </a:prstGeom>
          </p:spPr>
        </p:pic>
        <p:sp>
          <p:nvSpPr>
            <p:cNvPr id="17" name="TextBox 16">
              <a:extLst>
                <a:ext uri="{FF2B5EF4-FFF2-40B4-BE49-F238E27FC236}">
                  <a16:creationId xmlns:a16="http://schemas.microsoft.com/office/drawing/2014/main" id="{04325615-C528-E34B-BA23-14DE2F97DCFC}"/>
                </a:ext>
              </a:extLst>
            </p:cNvPr>
            <p:cNvSpPr txBox="1"/>
            <p:nvPr/>
          </p:nvSpPr>
          <p:spPr>
            <a:xfrm>
              <a:off x="4729654" y="3518993"/>
              <a:ext cx="4566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DBO2</a:t>
              </a:r>
            </a:p>
          </p:txBody>
        </p:sp>
        <p:sp>
          <p:nvSpPr>
            <p:cNvPr id="27" name="TextBox 26">
              <a:extLst>
                <a:ext uri="{FF2B5EF4-FFF2-40B4-BE49-F238E27FC236}">
                  <a16:creationId xmlns:a16="http://schemas.microsoft.com/office/drawing/2014/main" id="{B9EB0A8A-D4C8-D245-A24E-4764508E609E}"/>
                </a:ext>
              </a:extLst>
            </p:cNvPr>
            <p:cNvSpPr txBox="1"/>
            <p:nvPr/>
          </p:nvSpPr>
          <p:spPr>
            <a:xfrm>
              <a:off x="4735812" y="1765054"/>
              <a:ext cx="8116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Ledyard Bay</a:t>
              </a:r>
            </a:p>
          </p:txBody>
        </p:sp>
        <p:sp>
          <p:nvSpPr>
            <p:cNvPr id="28" name="TextBox 27">
              <a:extLst>
                <a:ext uri="{FF2B5EF4-FFF2-40B4-BE49-F238E27FC236}">
                  <a16:creationId xmlns:a16="http://schemas.microsoft.com/office/drawing/2014/main" id="{96F8E704-8BE2-974C-830C-32912D056306}"/>
                </a:ext>
              </a:extLst>
            </p:cNvPr>
            <p:cNvSpPr txBox="1"/>
            <p:nvPr/>
          </p:nvSpPr>
          <p:spPr>
            <a:xfrm>
              <a:off x="6965013" y="1497705"/>
              <a:ext cx="6885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DBO6</a:t>
              </a:r>
            </a:p>
          </p:txBody>
        </p:sp>
      </p:grpSp>
      <p:sp>
        <p:nvSpPr>
          <p:cNvPr id="10" name="Title 1">
            <a:extLst>
              <a:ext uri="{FF2B5EF4-FFF2-40B4-BE49-F238E27FC236}">
                <a16:creationId xmlns:a16="http://schemas.microsoft.com/office/drawing/2014/main" id="{4E2AC9E2-D2BB-1C48-9000-D10F94D601C7}"/>
              </a:ext>
            </a:extLst>
          </p:cNvPr>
          <p:cNvSpPr>
            <a:spLocks noGrp="1"/>
          </p:cNvSpPr>
          <p:nvPr>
            <p:ph type="title"/>
          </p:nvPr>
        </p:nvSpPr>
        <p:spPr>
          <a:xfrm>
            <a:off x="2146492" y="-62755"/>
            <a:ext cx="7886700" cy="792240"/>
          </a:xfrm>
        </p:spPr>
        <p:txBody>
          <a:bodyPr>
            <a:normAutofit fontScale="90000"/>
          </a:bodyPr>
          <a:lstStyle/>
          <a:p>
            <a:r>
              <a:rPr lang="en-US" dirty="0"/>
              <a:t>Healy 1801+ 1803  Cyst Map - 2018</a:t>
            </a:r>
          </a:p>
        </p:txBody>
      </p:sp>
      <p:sp>
        <p:nvSpPr>
          <p:cNvPr id="11" name="Content Placeholder 2">
            <a:extLst>
              <a:ext uri="{FF2B5EF4-FFF2-40B4-BE49-F238E27FC236}">
                <a16:creationId xmlns:a16="http://schemas.microsoft.com/office/drawing/2014/main" id="{B8AC8BD1-B885-DC44-BE2D-A3F56B6D55E3}"/>
              </a:ext>
            </a:extLst>
          </p:cNvPr>
          <p:cNvSpPr>
            <a:spLocks noGrp="1"/>
          </p:cNvSpPr>
          <p:nvPr>
            <p:ph sz="half" idx="1"/>
          </p:nvPr>
        </p:nvSpPr>
        <p:spPr>
          <a:xfrm>
            <a:off x="422911" y="194249"/>
            <a:ext cx="3685440" cy="5586987"/>
          </a:xfrm>
        </p:spPr>
        <p:txBody>
          <a:bodyPr>
            <a:normAutofit/>
          </a:bodyPr>
          <a:lstStyle/>
          <a:p>
            <a:pPr marL="0" indent="0" algn="ctr">
              <a:spcBef>
                <a:spcPts val="0"/>
              </a:spcBef>
              <a:buNone/>
            </a:pPr>
            <a:endParaRPr lang="en-US" sz="2400" dirty="0"/>
          </a:p>
          <a:p>
            <a:r>
              <a:rPr lang="en-US" sz="2400" dirty="0"/>
              <a:t>Massive </a:t>
            </a:r>
            <a:r>
              <a:rPr lang="en-US" sz="2400" i="1" dirty="0"/>
              <a:t>A. </a:t>
            </a:r>
            <a:r>
              <a:rPr lang="en-US" sz="2400" i="1" dirty="0" err="1"/>
              <a:t>catenella</a:t>
            </a:r>
            <a:r>
              <a:rPr lang="en-US" sz="2400" i="1" dirty="0"/>
              <a:t> </a:t>
            </a:r>
            <a:r>
              <a:rPr lang="en-US" sz="2400" dirty="0"/>
              <a:t>cyst</a:t>
            </a:r>
            <a:r>
              <a:rPr lang="en-US" sz="2400" i="1" dirty="0"/>
              <a:t> </a:t>
            </a:r>
            <a:r>
              <a:rPr lang="en-US" sz="2400" dirty="0"/>
              <a:t>bed documented  in the Chukchi Sea</a:t>
            </a:r>
          </a:p>
          <a:p>
            <a:r>
              <a:rPr lang="en-US" sz="2400" dirty="0"/>
              <a:t>This feature extends at least 200 km offshore and up to 600 km alongshore</a:t>
            </a:r>
          </a:p>
          <a:p>
            <a:r>
              <a:rPr lang="en-US" sz="2400" dirty="0"/>
              <a:t>Cyst concentrations (up to 11,000 per cm</a:t>
            </a:r>
            <a:r>
              <a:rPr lang="en-US" sz="2400" baseline="30000" dirty="0"/>
              <a:t>-3</a:t>
            </a:r>
            <a:r>
              <a:rPr lang="en-US" sz="2400" dirty="0"/>
              <a:t>) are the highest ever reported for this species globally. </a:t>
            </a:r>
          </a:p>
          <a:p>
            <a:r>
              <a:rPr lang="en-US" sz="2400" dirty="0"/>
              <a:t>Positive but low cyst concentrations in the Bering Strait and Beaufort Sea regions</a:t>
            </a:r>
          </a:p>
          <a:p>
            <a:endParaRPr lang="en-US" dirty="0"/>
          </a:p>
        </p:txBody>
      </p:sp>
      <p:pic>
        <p:nvPicPr>
          <p:cNvPr id="12" name="Picture 11" descr="life-cycle-new-2010-no-descrip.jpg">
            <a:extLst>
              <a:ext uri="{FF2B5EF4-FFF2-40B4-BE49-F238E27FC236}">
                <a16:creationId xmlns:a16="http://schemas.microsoft.com/office/drawing/2014/main" id="{ECD63C02-6E56-B14B-BC23-253CE3D12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6229" y="129162"/>
            <a:ext cx="1203516" cy="1666700"/>
          </a:xfrm>
          <a:prstGeom prst="rect">
            <a:avLst/>
          </a:prstGeom>
        </p:spPr>
      </p:pic>
      <p:sp>
        <p:nvSpPr>
          <p:cNvPr id="2" name="TextBox 1"/>
          <p:cNvSpPr txBox="1"/>
          <p:nvPr/>
        </p:nvSpPr>
        <p:spPr>
          <a:xfrm>
            <a:off x="511276" y="6213994"/>
            <a:ext cx="3519949" cy="369332"/>
          </a:xfrm>
          <a:prstGeom prst="rect">
            <a:avLst/>
          </a:prstGeom>
          <a:noFill/>
        </p:spPr>
        <p:txBody>
          <a:bodyPr wrap="square" rtlCol="0">
            <a:spAutoFit/>
          </a:bodyPr>
          <a:lstStyle/>
          <a:p>
            <a:r>
              <a:rPr lang="en-US" dirty="0" smtClean="0"/>
              <a:t>Courtesy:  Don Anderson, WHOI</a:t>
            </a:r>
            <a:endParaRPr lang="en-US" dirty="0"/>
          </a:p>
        </p:txBody>
      </p:sp>
    </p:spTree>
    <p:extLst>
      <p:ext uri="{BB962C8B-B14F-4D97-AF65-F5344CB8AC3E}">
        <p14:creationId xmlns:p14="http://schemas.microsoft.com/office/powerpoint/2010/main" val="3211941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2038C4-C910-4CCF-AF83-AB9CA0514380}"/>
              </a:ext>
            </a:extLst>
          </p:cNvPr>
          <p:cNvSpPr>
            <a:spLocks noGrp="1"/>
          </p:cNvSpPr>
          <p:nvPr>
            <p:ph type="title"/>
          </p:nvPr>
        </p:nvSpPr>
        <p:spPr>
          <a:xfrm>
            <a:off x="839788" y="500215"/>
            <a:ext cx="3932237" cy="1557185"/>
          </a:xfrm>
          <a:prstGeom prst="rect">
            <a:avLst/>
          </a:prstGeom>
        </p:spPr>
        <p:txBody>
          <a:bodyPr wrap="square" anchor="ctr">
            <a:normAutofit/>
          </a:bodyPr>
          <a:lstStyle/>
          <a:p>
            <a:r>
              <a:rPr lang="en-US" sz="3300" dirty="0"/>
              <a:t>Potential HAB Impacts in Alaska</a:t>
            </a:r>
          </a:p>
        </p:txBody>
      </p:sp>
      <p:sp>
        <p:nvSpPr>
          <p:cNvPr id="14" name="Text Placeholder 2">
            <a:extLst>
              <a:ext uri="{FF2B5EF4-FFF2-40B4-BE49-F238E27FC236}">
                <a16:creationId xmlns:a16="http://schemas.microsoft.com/office/drawing/2014/main" id="{B53984DE-485F-47DF-BB1C-FAD462EBFEC5}"/>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2400" dirty="0"/>
              <a:t>Ecosystem Impacts</a:t>
            </a:r>
          </a:p>
          <a:p>
            <a:pPr marL="742950" lvl="1" indent="-285750">
              <a:buFont typeface="Arial" panose="020B0604020202020204" pitchFamily="34" charset="0"/>
              <a:buChar char="•"/>
            </a:pPr>
            <a:r>
              <a:rPr lang="en-US" sz="2000" dirty="0"/>
              <a:t>Seabirds</a:t>
            </a:r>
          </a:p>
          <a:p>
            <a:pPr marL="742950" lvl="1" indent="-285750">
              <a:buFont typeface="Arial" panose="020B0604020202020204" pitchFamily="34" charset="0"/>
              <a:buChar char="•"/>
            </a:pPr>
            <a:r>
              <a:rPr lang="en-US" sz="2000" dirty="0"/>
              <a:t>Marine Mammals</a:t>
            </a:r>
          </a:p>
          <a:p>
            <a:pPr marL="742950" lvl="1" indent="-285750">
              <a:buFont typeface="Arial" panose="020B0604020202020204" pitchFamily="34" charset="0"/>
              <a:buChar char="•"/>
            </a:pPr>
            <a:r>
              <a:rPr lang="en-US" sz="2000" dirty="0"/>
              <a:t>Commercial Fisheries: </a:t>
            </a:r>
            <a:r>
              <a:rPr lang="en-US" sz="2000" dirty="0" smtClean="0"/>
              <a:t>Crabs</a:t>
            </a:r>
          </a:p>
          <a:p>
            <a:pPr marL="742950" lvl="1" indent="-285750">
              <a:buFont typeface="Arial" panose="020B0604020202020204" pitchFamily="34" charset="0"/>
              <a:buChar char="•"/>
            </a:pPr>
            <a:r>
              <a:rPr lang="en-US" sz="2000" dirty="0" smtClean="0"/>
              <a:t>Forage species?</a:t>
            </a:r>
            <a:endParaRPr lang="en-US" sz="2000" dirty="0"/>
          </a:p>
          <a:p>
            <a:pPr marL="285750" indent="-285750">
              <a:buFont typeface="Arial" panose="020B0604020202020204" pitchFamily="34" charset="0"/>
              <a:buChar char="•"/>
            </a:pPr>
            <a:r>
              <a:rPr lang="en-US" sz="2400" dirty="0"/>
              <a:t>Subsistence Harvest</a:t>
            </a:r>
          </a:p>
          <a:p>
            <a:pPr marL="285750" indent="-285750">
              <a:buFont typeface="Arial" panose="020B0604020202020204" pitchFamily="34" charset="0"/>
              <a:buChar char="•"/>
            </a:pPr>
            <a:r>
              <a:rPr lang="en-US" sz="2400" dirty="0"/>
              <a:t>Water Security</a:t>
            </a:r>
          </a:p>
        </p:txBody>
      </p:sp>
      <p:pic>
        <p:nvPicPr>
          <p:cNvPr id="7" name="Picture 6" descr="A seal lying on the ground&#10;&#10;Description automatically generated">
            <a:extLst>
              <a:ext uri="{FF2B5EF4-FFF2-40B4-BE49-F238E27FC236}">
                <a16:creationId xmlns:a16="http://schemas.microsoft.com/office/drawing/2014/main" id="{693B8DEE-0B69-4A13-B196-2EB0EBA922EF}"/>
              </a:ext>
            </a:extLst>
          </p:cNvPr>
          <p:cNvPicPr>
            <a:picLocks noChangeAspect="1"/>
          </p:cNvPicPr>
          <p:nvPr/>
        </p:nvPicPr>
        <p:blipFill rotWithShape="1">
          <a:blip r:embed="rId2"/>
          <a:srcRect l="17458" r="21610" b="-2"/>
          <a:stretch/>
        </p:blipFill>
        <p:spPr>
          <a:xfrm>
            <a:off x="5183188" y="500215"/>
            <a:ext cx="6172200" cy="5368773"/>
          </a:xfrm>
          <a:prstGeom prst="rect">
            <a:avLst/>
          </a:prstGeom>
          <a:noFill/>
        </p:spPr>
      </p:pic>
    </p:spTree>
    <p:extLst>
      <p:ext uri="{BB962C8B-B14F-4D97-AF65-F5344CB8AC3E}">
        <p14:creationId xmlns:p14="http://schemas.microsoft.com/office/powerpoint/2010/main" val="249334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439D9-8631-4FC1-BCE0-1BDB23425EE1}">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fb0879af-3eba-417a-a55a-ffe6dcd6ca77"/>
    <ds:schemaRef ds:uri="6dc4bcd6-49db-4c07-9060-8acfc67cef9f"/>
    <ds:schemaRef ds:uri="http://www.w3.org/XML/1998/namespace"/>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472</Words>
  <Application>Microsoft Office PowerPoint</Application>
  <PresentationFormat>Widescreen</PresentationFormat>
  <Paragraphs>78</Paragraphs>
  <Slides>11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ＭＳ Ｐゴシック</vt:lpstr>
      <vt:lpstr>Arial</vt:lpstr>
      <vt:lpstr>Calibri</vt:lpstr>
      <vt:lpstr>Calibri Light</vt:lpstr>
      <vt:lpstr>Century Gothic</vt:lpstr>
      <vt:lpstr>Helvetica</vt:lpstr>
      <vt:lpstr>PostoniWide</vt:lpstr>
      <vt:lpstr>Office Theme</vt:lpstr>
      <vt:lpstr>1_Office Theme</vt:lpstr>
      <vt:lpstr>Harmful Algal Blooms in Alaska</vt:lpstr>
      <vt:lpstr>Harmful Algal Blooms</vt:lpstr>
      <vt:lpstr>HAB species are Phytoplankton</vt:lpstr>
      <vt:lpstr>PowerPoint Presentation</vt:lpstr>
      <vt:lpstr>HABs in Alaska</vt:lpstr>
      <vt:lpstr>HABs in changing ocean and coastal waters</vt:lpstr>
      <vt:lpstr>Emerging HAB issues in Alaska</vt:lpstr>
      <vt:lpstr>Healy 1801+ 1803  Cyst Map - 2018</vt:lpstr>
      <vt:lpstr>Potential HAB Impacts in Alaska</vt:lpstr>
      <vt:lpstr>Alaska HAB Challenges</vt:lpstr>
      <vt:lpstr>NCCOS HAB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2019-10-10T21:48:10Z</dcterms:created>
  <dcterms:modified xsi:type="dcterms:W3CDTF">2019-12-16T21:21:39Z</dcterms:modified>
</cp:coreProperties>
</file>