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5" r:id="rId2"/>
    <p:sldId id="263" r:id="rId3"/>
    <p:sldId id="264" r:id="rId4"/>
    <p:sldId id="259" r:id="rId5"/>
    <p:sldId id="260" r:id="rId6"/>
    <p:sldId id="262" r:id="rId7"/>
    <p:sldId id="267" r:id="rId8"/>
    <p:sldId id="266" r:id="rId9"/>
    <p:sldId id="261"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320" y="12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JeremyMathis:Desktop:for%20Jerem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manualLayout>
          <c:xMode val="edge"/>
          <c:yMode val="edge"/>
          <c:x val="0.373194169070148"/>
          <c:y val="0.139442231075697"/>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60464868638227"/>
          <c:y val="0.125896414342629"/>
          <c:w val="0.806978156656038"/>
          <c:h val="0.737264485365624"/>
        </c:manualLayout>
      </c:layout>
      <c:bar3DChart>
        <c:barDir val="col"/>
        <c:grouping val="stacked"/>
        <c:varyColors val="0"/>
        <c:ser>
          <c:idx val="0"/>
          <c:order val="0"/>
          <c:tx>
            <c:v>Total NOAA OA Funding</c:v>
          </c:tx>
          <c:invertIfNegative val="0"/>
          <c:cat>
            <c:numRef>
              <c:f>'Sheet1 (2)'!$B$1:$E$1</c:f>
              <c:numCache>
                <c:formatCode>General</c:formatCode>
                <c:ptCount val="4"/>
                <c:pt idx="0">
                  <c:v>2011.0</c:v>
                </c:pt>
                <c:pt idx="1">
                  <c:v>2012.0</c:v>
                </c:pt>
                <c:pt idx="2">
                  <c:v>2013.0</c:v>
                </c:pt>
                <c:pt idx="3">
                  <c:v>2014.0</c:v>
                </c:pt>
              </c:numCache>
            </c:numRef>
          </c:cat>
          <c:val>
            <c:numRef>
              <c:f>'Sheet1 (2)'!$B$9:$E$9</c:f>
              <c:numCache>
                <c:formatCode>"$"#,##0_);\("$"#,##0\)</c:formatCode>
                <c:ptCount val="4"/>
                <c:pt idx="0">
                  <c:v>6.39248494E6</c:v>
                </c:pt>
                <c:pt idx="1">
                  <c:v>6.17824984E6</c:v>
                </c:pt>
                <c:pt idx="2">
                  <c:v>5.69192337E6</c:v>
                </c:pt>
                <c:pt idx="3">
                  <c:v>5.65807609E6</c:v>
                </c:pt>
              </c:numCache>
            </c:numRef>
          </c:val>
        </c:ser>
        <c:dLbls>
          <c:showLegendKey val="0"/>
          <c:showVal val="0"/>
          <c:showCatName val="0"/>
          <c:showSerName val="0"/>
          <c:showPercent val="0"/>
          <c:showBubbleSize val="0"/>
        </c:dLbls>
        <c:gapWidth val="150"/>
        <c:shape val="cylinder"/>
        <c:axId val="2105605368"/>
        <c:axId val="2124856264"/>
        <c:axId val="0"/>
      </c:bar3DChart>
      <c:catAx>
        <c:axId val="2105605368"/>
        <c:scaling>
          <c:orientation val="minMax"/>
        </c:scaling>
        <c:delete val="0"/>
        <c:axPos val="b"/>
        <c:numFmt formatCode="General" sourceLinked="1"/>
        <c:majorTickMark val="out"/>
        <c:minorTickMark val="none"/>
        <c:tickLblPos val="nextTo"/>
        <c:txPr>
          <a:bodyPr/>
          <a:lstStyle/>
          <a:p>
            <a:pPr>
              <a:defRPr sz="1400"/>
            </a:pPr>
            <a:endParaRPr lang="en-US"/>
          </a:p>
        </c:txPr>
        <c:crossAx val="2124856264"/>
        <c:crosses val="autoZero"/>
        <c:auto val="1"/>
        <c:lblAlgn val="ctr"/>
        <c:lblOffset val="100"/>
        <c:noMultiLvlLbl val="0"/>
      </c:catAx>
      <c:valAx>
        <c:axId val="2124856264"/>
        <c:scaling>
          <c:orientation val="minMax"/>
          <c:max val="7.0E6"/>
          <c:min val="5.0E6"/>
        </c:scaling>
        <c:delete val="0"/>
        <c:axPos val="l"/>
        <c:majorGridlines/>
        <c:numFmt formatCode="&quot;$&quot;#,##0_);\(&quot;$&quot;#,##0\)" sourceLinked="1"/>
        <c:majorTickMark val="out"/>
        <c:minorTickMark val="none"/>
        <c:tickLblPos val="nextTo"/>
        <c:txPr>
          <a:bodyPr/>
          <a:lstStyle/>
          <a:p>
            <a:pPr>
              <a:defRPr sz="1400"/>
            </a:pPr>
            <a:endParaRPr lang="en-US"/>
          </a:p>
        </c:txPr>
        <c:crossAx val="2105605368"/>
        <c:crosses val="autoZero"/>
        <c:crossBetween val="between"/>
        <c:majorUnit val="500000.0"/>
      </c:valAx>
      <c:spPr>
        <a:noFill/>
        <a:ln w="25400">
          <a:noFill/>
        </a:ln>
      </c:spPr>
    </c:plotArea>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17CD07-5A3F-744D-A673-71DDBBF1AE14}" type="datetimeFigureOut">
              <a:rPr lang="en-US" smtClean="0"/>
              <a:t>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458BD-319E-A542-8106-E0017F22F729}" type="slidenum">
              <a:rPr lang="en-US" smtClean="0"/>
              <a:t>‹#›</a:t>
            </a:fld>
            <a:endParaRPr lang="en-US"/>
          </a:p>
        </p:txBody>
      </p:sp>
    </p:spTree>
    <p:extLst>
      <p:ext uri="{BB962C8B-B14F-4D97-AF65-F5344CB8AC3E}">
        <p14:creationId xmlns:p14="http://schemas.microsoft.com/office/powerpoint/2010/main" val="2627343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17CD07-5A3F-744D-A673-71DDBBF1AE14}" type="datetimeFigureOut">
              <a:rPr lang="en-US" smtClean="0"/>
              <a:t>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458BD-319E-A542-8106-E0017F22F729}" type="slidenum">
              <a:rPr lang="en-US" smtClean="0"/>
              <a:t>‹#›</a:t>
            </a:fld>
            <a:endParaRPr lang="en-US"/>
          </a:p>
        </p:txBody>
      </p:sp>
    </p:spTree>
    <p:extLst>
      <p:ext uri="{BB962C8B-B14F-4D97-AF65-F5344CB8AC3E}">
        <p14:creationId xmlns:p14="http://schemas.microsoft.com/office/powerpoint/2010/main" val="3822984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49" y="366713"/>
            <a:ext cx="1543051" cy="7800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1" y="366713"/>
            <a:ext cx="4476751"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17CD07-5A3F-744D-A673-71DDBBF1AE14}" type="datetimeFigureOut">
              <a:rPr lang="en-US" smtClean="0"/>
              <a:t>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458BD-319E-A542-8106-E0017F22F729}" type="slidenum">
              <a:rPr lang="en-US" smtClean="0"/>
              <a:t>‹#›</a:t>
            </a:fld>
            <a:endParaRPr lang="en-US"/>
          </a:p>
        </p:txBody>
      </p:sp>
    </p:spTree>
    <p:extLst>
      <p:ext uri="{BB962C8B-B14F-4D97-AF65-F5344CB8AC3E}">
        <p14:creationId xmlns:p14="http://schemas.microsoft.com/office/powerpoint/2010/main" val="314899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17CD07-5A3F-744D-A673-71DDBBF1AE14}" type="datetimeFigureOut">
              <a:rPr lang="en-US" smtClean="0"/>
              <a:t>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458BD-319E-A542-8106-E0017F22F729}" type="slidenum">
              <a:rPr lang="en-US" smtClean="0"/>
              <a:t>‹#›</a:t>
            </a:fld>
            <a:endParaRPr lang="en-US"/>
          </a:p>
        </p:txBody>
      </p:sp>
    </p:spTree>
    <p:extLst>
      <p:ext uri="{BB962C8B-B14F-4D97-AF65-F5344CB8AC3E}">
        <p14:creationId xmlns:p14="http://schemas.microsoft.com/office/powerpoint/2010/main" val="2676995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17CD07-5A3F-744D-A673-71DDBBF1AE14}" type="datetimeFigureOut">
              <a:rPr lang="en-US" smtClean="0"/>
              <a:t>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458BD-319E-A542-8106-E0017F22F729}" type="slidenum">
              <a:rPr lang="en-US" smtClean="0"/>
              <a:t>‹#›</a:t>
            </a:fld>
            <a:endParaRPr lang="en-US"/>
          </a:p>
        </p:txBody>
      </p:sp>
    </p:spTree>
    <p:extLst>
      <p:ext uri="{BB962C8B-B14F-4D97-AF65-F5344CB8AC3E}">
        <p14:creationId xmlns:p14="http://schemas.microsoft.com/office/powerpoint/2010/main" val="3563247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17CD07-5A3F-744D-A673-71DDBBF1AE14}" type="datetimeFigureOut">
              <a:rPr lang="en-US" smtClean="0"/>
              <a:t>12/1/14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458BD-319E-A542-8106-E0017F22F729}" type="slidenum">
              <a:rPr lang="en-US" smtClean="0"/>
              <a:t>‹#›</a:t>
            </a:fld>
            <a:endParaRPr lang="en-US"/>
          </a:p>
        </p:txBody>
      </p:sp>
    </p:spTree>
    <p:extLst>
      <p:ext uri="{BB962C8B-B14F-4D97-AF65-F5344CB8AC3E}">
        <p14:creationId xmlns:p14="http://schemas.microsoft.com/office/powerpoint/2010/main" val="3633780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17CD07-5A3F-744D-A673-71DDBBF1AE14}" type="datetimeFigureOut">
              <a:rPr lang="en-US" smtClean="0"/>
              <a:t>12/1/14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458BD-319E-A542-8106-E0017F22F729}" type="slidenum">
              <a:rPr lang="en-US" smtClean="0"/>
              <a:t>‹#›</a:t>
            </a:fld>
            <a:endParaRPr lang="en-US"/>
          </a:p>
        </p:txBody>
      </p:sp>
    </p:spTree>
    <p:extLst>
      <p:ext uri="{BB962C8B-B14F-4D97-AF65-F5344CB8AC3E}">
        <p14:creationId xmlns:p14="http://schemas.microsoft.com/office/powerpoint/2010/main" val="56154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17CD07-5A3F-744D-A673-71DDBBF1AE14}" type="datetimeFigureOut">
              <a:rPr lang="en-US" smtClean="0"/>
              <a:t>12/1/14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458BD-319E-A542-8106-E0017F22F729}" type="slidenum">
              <a:rPr lang="en-US" smtClean="0"/>
              <a:t>‹#›</a:t>
            </a:fld>
            <a:endParaRPr lang="en-US"/>
          </a:p>
        </p:txBody>
      </p:sp>
    </p:spTree>
    <p:extLst>
      <p:ext uri="{BB962C8B-B14F-4D97-AF65-F5344CB8AC3E}">
        <p14:creationId xmlns:p14="http://schemas.microsoft.com/office/powerpoint/2010/main" val="3260638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17CD07-5A3F-744D-A673-71DDBBF1AE14}" type="datetimeFigureOut">
              <a:rPr lang="en-US" smtClean="0"/>
              <a:t>12/1/14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458BD-319E-A542-8106-E0017F22F729}" type="slidenum">
              <a:rPr lang="en-US" smtClean="0"/>
              <a:t>‹#›</a:t>
            </a:fld>
            <a:endParaRPr lang="en-US"/>
          </a:p>
        </p:txBody>
      </p:sp>
    </p:spTree>
    <p:extLst>
      <p:ext uri="{BB962C8B-B14F-4D97-AF65-F5344CB8AC3E}">
        <p14:creationId xmlns:p14="http://schemas.microsoft.com/office/powerpoint/2010/main" val="2745216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17CD07-5A3F-744D-A673-71DDBBF1AE14}" type="datetimeFigureOut">
              <a:rPr lang="en-US" smtClean="0"/>
              <a:t>12/1/14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458BD-319E-A542-8106-E0017F22F729}" type="slidenum">
              <a:rPr lang="en-US" smtClean="0"/>
              <a:t>‹#›</a:t>
            </a:fld>
            <a:endParaRPr lang="en-US"/>
          </a:p>
        </p:txBody>
      </p:sp>
    </p:spTree>
    <p:extLst>
      <p:ext uri="{BB962C8B-B14F-4D97-AF65-F5344CB8AC3E}">
        <p14:creationId xmlns:p14="http://schemas.microsoft.com/office/powerpoint/2010/main" val="19491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17CD07-5A3F-744D-A673-71DDBBF1AE14}" type="datetimeFigureOut">
              <a:rPr lang="en-US" smtClean="0"/>
              <a:t>12/1/14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458BD-319E-A542-8106-E0017F22F729}" type="slidenum">
              <a:rPr lang="en-US" smtClean="0"/>
              <a:t>‹#›</a:t>
            </a:fld>
            <a:endParaRPr lang="en-US"/>
          </a:p>
        </p:txBody>
      </p:sp>
    </p:spTree>
    <p:extLst>
      <p:ext uri="{BB962C8B-B14F-4D97-AF65-F5344CB8AC3E}">
        <p14:creationId xmlns:p14="http://schemas.microsoft.com/office/powerpoint/2010/main" val="7735637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17CD07-5A3F-744D-A673-71DDBBF1AE14}" type="datetimeFigureOut">
              <a:rPr lang="en-US" smtClean="0"/>
              <a:t>12/1/14</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458BD-319E-A542-8106-E0017F22F729}" type="slidenum">
              <a:rPr lang="en-US" smtClean="0"/>
              <a:t>‹#›</a:t>
            </a:fld>
            <a:endParaRPr lang="en-US"/>
          </a:p>
        </p:txBody>
      </p:sp>
    </p:spTree>
    <p:extLst>
      <p:ext uri="{BB962C8B-B14F-4D97-AF65-F5344CB8AC3E}">
        <p14:creationId xmlns:p14="http://schemas.microsoft.com/office/powerpoint/2010/main" val="1140697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6" Type="http://schemas.openxmlformats.org/officeDocument/2006/relationships/image" Target="../media/image7.emf"/><Relationship Id="rId7" Type="http://schemas.openxmlformats.org/officeDocument/2006/relationships/image" Target="../media/image8.emf"/><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9.jpe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jpeg"/><Relationship Id="rId8"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 Id="rId3"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wmf"/><Relationship Id="rId3"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jpe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jpeg"/><Relationship Id="rId9"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37000"/>
          </a:blip>
          <a:stretch>
            <a:fillRect/>
          </a:stretch>
        </p:blipFill>
        <p:spPr>
          <a:xfrm>
            <a:off x="0" y="12700"/>
            <a:ext cx="9144000" cy="6829544"/>
          </a:xfrm>
          <a:prstGeom prst="rect">
            <a:avLst/>
          </a:prstGeom>
        </p:spPr>
      </p:pic>
      <p:sp>
        <p:nvSpPr>
          <p:cNvPr id="6" name="TextBox 5"/>
          <p:cNvSpPr txBox="1"/>
          <p:nvPr/>
        </p:nvSpPr>
        <p:spPr>
          <a:xfrm>
            <a:off x="313957" y="72200"/>
            <a:ext cx="8830043" cy="1631216"/>
          </a:xfrm>
          <a:prstGeom prst="rect">
            <a:avLst/>
          </a:prstGeom>
          <a:noFill/>
        </p:spPr>
        <p:txBody>
          <a:bodyPr wrap="square" rtlCol="0">
            <a:spAutoFit/>
          </a:bodyPr>
          <a:lstStyle/>
          <a:p>
            <a:pPr algn="ctr"/>
            <a:r>
              <a:rPr lang="en-US" sz="5000" b="1" dirty="0" smtClean="0"/>
              <a:t>Ocean Acidification Funding:</a:t>
            </a:r>
          </a:p>
          <a:p>
            <a:pPr algn="ctr"/>
            <a:r>
              <a:rPr lang="en-US" sz="5000" dirty="0" smtClean="0"/>
              <a:t>From FOARAM to the Future </a:t>
            </a:r>
            <a:endParaRPr lang="en-US" sz="5000" dirty="0"/>
          </a:p>
        </p:txBody>
      </p:sp>
      <p:sp>
        <p:nvSpPr>
          <p:cNvPr id="7" name="TextBox 6"/>
          <p:cNvSpPr txBox="1"/>
          <p:nvPr/>
        </p:nvSpPr>
        <p:spPr>
          <a:xfrm>
            <a:off x="-146254" y="4813634"/>
            <a:ext cx="9143999" cy="2477601"/>
          </a:xfrm>
          <a:prstGeom prst="rect">
            <a:avLst/>
          </a:prstGeom>
          <a:noFill/>
        </p:spPr>
        <p:txBody>
          <a:bodyPr wrap="square" rtlCol="0">
            <a:spAutoFit/>
          </a:bodyPr>
          <a:lstStyle/>
          <a:p>
            <a:pPr algn="r"/>
            <a:r>
              <a:rPr lang="en-US" sz="3000" dirty="0" smtClean="0"/>
              <a:t>Jeremy T. Mathis </a:t>
            </a:r>
          </a:p>
          <a:p>
            <a:pPr algn="r"/>
            <a:r>
              <a:rPr lang="en-US" sz="3000" dirty="0" smtClean="0"/>
              <a:t>NOAA-PMEL and UAF-OARC</a:t>
            </a:r>
          </a:p>
          <a:p>
            <a:pPr algn="r"/>
            <a:r>
              <a:rPr lang="en-US" sz="3000" dirty="0" smtClean="0"/>
              <a:t>Ocean Acidification Stakeholder Meeting</a:t>
            </a:r>
          </a:p>
          <a:p>
            <a:pPr algn="r"/>
            <a:r>
              <a:rPr lang="en-US" sz="3000" dirty="0" smtClean="0"/>
              <a:t>December 2</a:t>
            </a:r>
            <a:r>
              <a:rPr lang="en-US" sz="3000" baseline="30000" dirty="0" smtClean="0"/>
              <a:t>nd</a:t>
            </a:r>
            <a:r>
              <a:rPr lang="en-US" sz="3000" dirty="0" smtClean="0"/>
              <a:t>, 2014</a:t>
            </a:r>
          </a:p>
          <a:p>
            <a:pPr algn="r"/>
            <a:endParaRPr lang="en-US" sz="3500" dirty="0"/>
          </a:p>
        </p:txBody>
      </p:sp>
    </p:spTree>
    <p:extLst>
      <p:ext uri="{BB962C8B-B14F-4D97-AF65-F5344CB8AC3E}">
        <p14:creationId xmlns:p14="http://schemas.microsoft.com/office/powerpoint/2010/main" val="4967959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0605.jpg"/>
          <p:cNvPicPr>
            <a:picLocks noChangeAspect="1"/>
          </p:cNvPicPr>
          <p:nvPr/>
        </p:nvPicPr>
        <p:blipFill>
          <a:blip r:embed="rId2" cstate="email">
            <a:alphaModFix amt="10000"/>
            <a:extLst>
              <a:ext uri="{28A0092B-C50C-407E-A947-70E740481C1C}">
                <a14:useLocalDpi xmlns:a14="http://schemas.microsoft.com/office/drawing/2010/main"/>
              </a:ext>
            </a:extLst>
          </a:blip>
          <a:stretch>
            <a:fillRect/>
          </a:stretch>
        </p:blipFill>
        <p:spPr>
          <a:xfrm>
            <a:off x="14271" y="0"/>
            <a:ext cx="9144000" cy="6858000"/>
          </a:xfrm>
          <a:prstGeom prst="rect">
            <a:avLst/>
          </a:prstGeom>
        </p:spPr>
      </p:pic>
      <p:sp>
        <p:nvSpPr>
          <p:cNvPr id="6" name="Rectangle 3"/>
          <p:cNvSpPr>
            <a:spLocks noChangeArrowheads="1"/>
          </p:cNvSpPr>
          <p:nvPr/>
        </p:nvSpPr>
        <p:spPr bwMode="auto">
          <a:xfrm>
            <a:off x="254000" y="50856"/>
            <a:ext cx="8686800" cy="123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80000"/>
              </a:lnSpc>
            </a:pPr>
            <a:r>
              <a:rPr lang="en-US" sz="3200" dirty="0">
                <a:solidFill>
                  <a:srgbClr val="1F497D"/>
                </a:solidFill>
                <a:latin typeface="Arial" charset="0"/>
                <a:ea typeface="MS PGothic" charset="0"/>
                <a:cs typeface="MS PGothic" charset="0"/>
              </a:rPr>
              <a:t>Federal Ocean Acidification Research and Monitoring (FOARAM) Act of 2009</a:t>
            </a:r>
          </a:p>
          <a:p>
            <a:pPr algn="ctr">
              <a:lnSpc>
                <a:spcPct val="80000"/>
              </a:lnSpc>
            </a:pPr>
            <a:endParaRPr lang="en-US" sz="2800" dirty="0">
              <a:solidFill>
                <a:srgbClr val="1F497D"/>
              </a:solidFill>
              <a:latin typeface="Arial" charset="0"/>
              <a:ea typeface="MS PGothic" charset="0"/>
              <a:cs typeface="MS PGothic" charset="0"/>
            </a:endParaRPr>
          </a:p>
        </p:txBody>
      </p:sp>
      <p:sp>
        <p:nvSpPr>
          <p:cNvPr id="9" name="Rounded Rectangle 8"/>
          <p:cNvSpPr/>
          <p:nvPr/>
        </p:nvSpPr>
        <p:spPr>
          <a:xfrm>
            <a:off x="2235200" y="1916590"/>
            <a:ext cx="1143000" cy="6096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F79646">
                    <a:lumMod val="50000"/>
                  </a:srgbClr>
                </a:solidFill>
              </a:rPr>
              <a:t>FOARAM ACT</a:t>
            </a:r>
          </a:p>
        </p:txBody>
      </p:sp>
      <p:sp>
        <p:nvSpPr>
          <p:cNvPr id="10" name="Rounded Rectangle 9"/>
          <p:cNvSpPr/>
          <p:nvPr/>
        </p:nvSpPr>
        <p:spPr>
          <a:xfrm>
            <a:off x="1320800" y="2221390"/>
            <a:ext cx="1143000" cy="6096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F79646">
                    <a:lumMod val="50000"/>
                  </a:srgbClr>
                </a:solidFill>
              </a:rPr>
              <a:t>IWG - OA</a:t>
            </a:r>
          </a:p>
        </p:txBody>
      </p:sp>
      <p:sp>
        <p:nvSpPr>
          <p:cNvPr id="11" name="Rounded Rectangle 10"/>
          <p:cNvSpPr/>
          <p:nvPr/>
        </p:nvSpPr>
        <p:spPr>
          <a:xfrm>
            <a:off x="558800" y="3288190"/>
            <a:ext cx="5410200" cy="6096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F79646">
                    <a:lumMod val="50000"/>
                  </a:srgbClr>
                </a:solidFill>
              </a:rPr>
              <a:t>NOAA Ocean Acidification Program (SEC. 12406)</a:t>
            </a:r>
          </a:p>
        </p:txBody>
      </p:sp>
      <p:sp>
        <p:nvSpPr>
          <p:cNvPr id="12" name="TextBox 39"/>
          <p:cNvSpPr txBox="1">
            <a:spLocks noChangeArrowheads="1"/>
          </p:cNvSpPr>
          <p:nvPr/>
        </p:nvSpPr>
        <p:spPr bwMode="auto">
          <a:xfrm rot="5400000">
            <a:off x="3756819" y="2018984"/>
            <a:ext cx="5857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solidFill>
                  <a:srgbClr val="D99694"/>
                </a:solidFill>
                <a:ea typeface="MS PGothic" charset="0"/>
                <a:cs typeface="MS PGothic" charset="0"/>
              </a:rPr>
              <a:t>NSF</a:t>
            </a:r>
          </a:p>
        </p:txBody>
      </p:sp>
      <p:sp>
        <p:nvSpPr>
          <p:cNvPr id="13" name="TextBox 40"/>
          <p:cNvSpPr txBox="1">
            <a:spLocks noChangeArrowheads="1"/>
          </p:cNvSpPr>
          <p:nvPr/>
        </p:nvSpPr>
        <p:spPr bwMode="auto">
          <a:xfrm rot="5400000">
            <a:off x="3812381" y="2704784"/>
            <a:ext cx="5318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solidFill>
                  <a:srgbClr val="D99694"/>
                </a:solidFill>
                <a:ea typeface="MS PGothic" charset="0"/>
                <a:cs typeface="MS PGothic" charset="0"/>
              </a:rPr>
              <a:t>NASA</a:t>
            </a:r>
          </a:p>
        </p:txBody>
      </p:sp>
      <p:cxnSp>
        <p:nvCxnSpPr>
          <p:cNvPr id="14" name="Straight Connector 13"/>
          <p:cNvCxnSpPr>
            <a:stCxn id="9" idx="3"/>
            <a:endCxn id="12" idx="2"/>
          </p:cNvCxnSpPr>
          <p:nvPr/>
        </p:nvCxnSpPr>
        <p:spPr>
          <a:xfrm rot="5400000" flipH="1" flipV="1">
            <a:off x="3613150" y="1922940"/>
            <a:ext cx="63500" cy="533400"/>
          </a:xfrm>
          <a:prstGeom prst="line">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9" idx="3"/>
          </p:cNvCxnSpPr>
          <p:nvPr/>
        </p:nvCxnSpPr>
        <p:spPr>
          <a:xfrm rot="5400000" flipV="1">
            <a:off x="3378200" y="2221390"/>
            <a:ext cx="609600" cy="609600"/>
          </a:xfrm>
          <a:prstGeom prst="line">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3848500">
            <a:off x="2863850" y="2778603"/>
            <a:ext cx="517525" cy="254000"/>
          </a:xfrm>
          <a:prstGeom prst="rect">
            <a:avLst/>
          </a:prstGeom>
          <a:noFill/>
        </p:spPr>
        <p:txBody>
          <a:bodyPr wrap="none">
            <a:spAutoFit/>
          </a:bodyPr>
          <a:lstStyle/>
          <a:p>
            <a:pPr>
              <a:defRPr/>
            </a:pPr>
            <a:r>
              <a:rPr lang="en-US" sz="1050" dirty="0">
                <a:solidFill>
                  <a:srgbClr val="C0504D">
                    <a:lumMod val="60000"/>
                    <a:lumOff val="40000"/>
                  </a:srgbClr>
                </a:solidFill>
                <a:ea typeface="MS PGothic" pitchFamily="34" charset="-128"/>
              </a:rPr>
              <a:t>NOAA</a:t>
            </a:r>
          </a:p>
        </p:txBody>
      </p:sp>
      <p:cxnSp>
        <p:nvCxnSpPr>
          <p:cNvPr id="17" name="Straight Connector 16"/>
          <p:cNvCxnSpPr>
            <a:stCxn id="9" idx="2"/>
            <a:endCxn id="11" idx="0"/>
          </p:cNvCxnSpPr>
          <p:nvPr/>
        </p:nvCxnSpPr>
        <p:spPr>
          <a:xfrm>
            <a:off x="2806700" y="2526190"/>
            <a:ext cx="457200" cy="76200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8" name="Group 45"/>
          <p:cNvGrpSpPr>
            <a:grpSpLocks/>
          </p:cNvGrpSpPr>
          <p:nvPr/>
        </p:nvGrpSpPr>
        <p:grpSpPr bwMode="auto">
          <a:xfrm>
            <a:off x="254000" y="2092803"/>
            <a:ext cx="1133475" cy="739775"/>
            <a:chOff x="304800" y="4724400"/>
            <a:chExt cx="1133475" cy="740549"/>
          </a:xfrm>
        </p:grpSpPr>
        <p:sp>
          <p:nvSpPr>
            <p:cNvPr id="19" name="TextBox 18"/>
            <p:cNvSpPr txBox="1"/>
            <p:nvPr/>
          </p:nvSpPr>
          <p:spPr>
            <a:xfrm>
              <a:off x="320675" y="4724400"/>
              <a:ext cx="519113" cy="254266"/>
            </a:xfrm>
            <a:prstGeom prst="rect">
              <a:avLst/>
            </a:prstGeom>
            <a:noFill/>
          </p:spPr>
          <p:txBody>
            <a:bodyPr wrap="none">
              <a:spAutoFit/>
            </a:bodyPr>
            <a:lstStyle/>
            <a:p>
              <a:pPr>
                <a:defRPr/>
              </a:pPr>
              <a:r>
                <a:rPr lang="en-US" sz="1050" dirty="0">
                  <a:solidFill>
                    <a:srgbClr val="C0504D">
                      <a:lumMod val="60000"/>
                      <a:lumOff val="40000"/>
                    </a:srgbClr>
                  </a:solidFill>
                  <a:ea typeface="MS PGothic" pitchFamily="34" charset="-128"/>
                </a:rPr>
                <a:t>NOAA</a:t>
              </a:r>
            </a:p>
          </p:txBody>
        </p:sp>
        <p:sp>
          <p:nvSpPr>
            <p:cNvPr id="20" name="TextBox 47"/>
            <p:cNvSpPr txBox="1">
              <a:spLocks noChangeArrowheads="1"/>
            </p:cNvSpPr>
            <p:nvPr/>
          </p:nvSpPr>
          <p:spPr bwMode="auto">
            <a:xfrm>
              <a:off x="784580" y="4876800"/>
              <a:ext cx="587020" cy="27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solidFill>
                    <a:srgbClr val="D99694"/>
                  </a:solidFill>
                  <a:ea typeface="MS PGothic" charset="0"/>
                  <a:cs typeface="MS PGothic" charset="0"/>
                </a:rPr>
                <a:t>NASA</a:t>
              </a:r>
            </a:p>
          </p:txBody>
        </p:sp>
        <p:sp>
          <p:nvSpPr>
            <p:cNvPr id="21" name="TextBox 48"/>
            <p:cNvSpPr txBox="1">
              <a:spLocks noChangeArrowheads="1"/>
            </p:cNvSpPr>
            <p:nvPr/>
          </p:nvSpPr>
          <p:spPr bwMode="auto">
            <a:xfrm>
              <a:off x="784580" y="4724400"/>
              <a:ext cx="587020" cy="27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solidFill>
                    <a:srgbClr val="D99694"/>
                  </a:solidFill>
                  <a:ea typeface="MS PGothic" charset="0"/>
                  <a:cs typeface="MS PGothic" charset="0"/>
                </a:rPr>
                <a:t>NSF</a:t>
              </a:r>
            </a:p>
          </p:txBody>
        </p:sp>
        <p:sp>
          <p:nvSpPr>
            <p:cNvPr id="22" name="TextBox 49"/>
            <p:cNvSpPr txBox="1">
              <a:spLocks noChangeArrowheads="1"/>
            </p:cNvSpPr>
            <p:nvPr/>
          </p:nvSpPr>
          <p:spPr bwMode="auto">
            <a:xfrm>
              <a:off x="327380" y="4876800"/>
              <a:ext cx="587020" cy="27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solidFill>
                    <a:srgbClr val="D99694"/>
                  </a:solidFill>
                  <a:ea typeface="MS PGothic" charset="0"/>
                  <a:cs typeface="MS PGothic" charset="0"/>
                </a:rPr>
                <a:t>USGS</a:t>
              </a:r>
            </a:p>
          </p:txBody>
        </p:sp>
        <p:sp>
          <p:nvSpPr>
            <p:cNvPr id="23" name="TextBox 50"/>
            <p:cNvSpPr txBox="1">
              <a:spLocks noChangeArrowheads="1"/>
            </p:cNvSpPr>
            <p:nvPr/>
          </p:nvSpPr>
          <p:spPr bwMode="auto">
            <a:xfrm>
              <a:off x="304800" y="5181600"/>
              <a:ext cx="685800" cy="27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solidFill>
                    <a:srgbClr val="D99694"/>
                  </a:solidFill>
                  <a:ea typeface="MS PGothic" charset="0"/>
                  <a:cs typeface="MS PGothic" charset="0"/>
                </a:rPr>
                <a:t>BOEM</a:t>
              </a:r>
            </a:p>
          </p:txBody>
        </p:sp>
        <p:sp>
          <p:nvSpPr>
            <p:cNvPr id="24" name="TextBox 51"/>
            <p:cNvSpPr txBox="1">
              <a:spLocks noChangeArrowheads="1"/>
            </p:cNvSpPr>
            <p:nvPr/>
          </p:nvSpPr>
          <p:spPr bwMode="auto">
            <a:xfrm>
              <a:off x="762000" y="5041127"/>
              <a:ext cx="587020" cy="27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solidFill>
                    <a:srgbClr val="D99694"/>
                  </a:solidFill>
                  <a:ea typeface="MS PGothic" charset="0"/>
                  <a:cs typeface="MS PGothic" charset="0"/>
                </a:rPr>
                <a:t>EPA</a:t>
              </a:r>
            </a:p>
          </p:txBody>
        </p:sp>
        <p:sp>
          <p:nvSpPr>
            <p:cNvPr id="25" name="TextBox 52"/>
            <p:cNvSpPr txBox="1">
              <a:spLocks noChangeArrowheads="1"/>
            </p:cNvSpPr>
            <p:nvPr/>
          </p:nvSpPr>
          <p:spPr bwMode="auto">
            <a:xfrm>
              <a:off x="304800" y="5034775"/>
              <a:ext cx="1066800" cy="27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solidFill>
                    <a:srgbClr val="D99694"/>
                  </a:solidFill>
                  <a:ea typeface="MS PGothic" charset="0"/>
                  <a:cs typeface="MS PGothic" charset="0"/>
                </a:rPr>
                <a:t>FWS</a:t>
              </a:r>
            </a:p>
          </p:txBody>
        </p:sp>
        <p:sp>
          <p:nvSpPr>
            <p:cNvPr id="26" name="TextBox 53"/>
            <p:cNvSpPr txBox="1">
              <a:spLocks noChangeArrowheads="1"/>
            </p:cNvSpPr>
            <p:nvPr/>
          </p:nvSpPr>
          <p:spPr bwMode="auto">
            <a:xfrm>
              <a:off x="851255" y="5187951"/>
              <a:ext cx="587020" cy="27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solidFill>
                    <a:srgbClr val="D99694"/>
                  </a:solidFill>
                  <a:ea typeface="MS PGothic" charset="0"/>
                  <a:cs typeface="MS PGothic" charset="0"/>
                </a:rPr>
                <a:t>DOS</a:t>
              </a:r>
            </a:p>
          </p:txBody>
        </p:sp>
      </p:grpSp>
      <p:sp>
        <p:nvSpPr>
          <p:cNvPr id="27" name="Rectangle 54"/>
          <p:cNvSpPr>
            <a:spLocks noChangeArrowheads="1"/>
          </p:cNvSpPr>
          <p:nvPr/>
        </p:nvSpPr>
        <p:spPr bwMode="auto">
          <a:xfrm>
            <a:off x="4368800" y="1180255"/>
            <a:ext cx="470693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600" dirty="0" smtClean="0">
                <a:solidFill>
                  <a:srgbClr val="000000"/>
                </a:solidFill>
                <a:ea typeface="MS PGothic" charset="0"/>
                <a:cs typeface="MS PGothic" charset="0"/>
              </a:rPr>
              <a:t>Funding for ocean acidification research was </a:t>
            </a:r>
            <a:r>
              <a:rPr lang="en-US" sz="1600" dirty="0">
                <a:solidFill>
                  <a:srgbClr val="000000"/>
                </a:solidFill>
                <a:ea typeface="MS PGothic" charset="0"/>
                <a:cs typeface="MS PGothic" charset="0"/>
              </a:rPr>
              <a:t>established under SEC. 12406. of the Federal Ocean Acidification and Monitoring Act (FOARAM) to oversee and coordinate research, monitoring, and other activities consistent with the strategic research and implementation plan developed by the interagency working group on ocean acidification.</a:t>
            </a:r>
          </a:p>
        </p:txBody>
      </p:sp>
      <p:sp>
        <p:nvSpPr>
          <p:cNvPr id="28" name="TextBox 27"/>
          <p:cNvSpPr txBox="1"/>
          <p:nvPr/>
        </p:nvSpPr>
        <p:spPr>
          <a:xfrm>
            <a:off x="134938" y="4043840"/>
            <a:ext cx="8940800" cy="2585323"/>
          </a:xfrm>
          <a:prstGeom prst="rect">
            <a:avLst/>
          </a:prstGeom>
          <a:noFill/>
        </p:spPr>
        <p:txBody>
          <a:bodyPr>
            <a:spAutoFit/>
          </a:bodyPr>
          <a:lstStyle/>
          <a:p>
            <a:pPr>
              <a:defRPr/>
            </a:pPr>
            <a:r>
              <a:rPr lang="en-US" dirty="0">
                <a:solidFill>
                  <a:prstClr val="black"/>
                </a:solidFill>
                <a:ea typeface="MS PGothic" pitchFamily="34" charset="-128"/>
              </a:rPr>
              <a:t>Foster, direct, coordinate:</a:t>
            </a:r>
          </a:p>
          <a:p>
            <a:pPr marL="342900" indent="-342900">
              <a:buFontTx/>
              <a:buAutoNum type="alphaUcParenBoth"/>
              <a:defRPr/>
            </a:pPr>
            <a:r>
              <a:rPr lang="en-US" dirty="0">
                <a:solidFill>
                  <a:prstClr val="black"/>
                </a:solidFill>
                <a:ea typeface="MS PGothic" pitchFamily="34" charset="-128"/>
              </a:rPr>
              <a:t>interdisciplinary research to improve understanding of ocean acidification; </a:t>
            </a:r>
          </a:p>
          <a:p>
            <a:pPr marL="342900" indent="-342900">
              <a:buFontTx/>
              <a:buAutoNum type="alphaUcParenBoth"/>
              <a:defRPr/>
            </a:pPr>
            <a:r>
              <a:rPr lang="en-US" dirty="0">
                <a:solidFill>
                  <a:prstClr val="black"/>
                </a:solidFill>
                <a:ea typeface="MS PGothic" pitchFamily="34" charset="-128"/>
              </a:rPr>
              <a:t>establish a long-term monitoring program for ocean acidification</a:t>
            </a:r>
          </a:p>
          <a:p>
            <a:pPr marL="342900" indent="-342900">
              <a:buFontTx/>
              <a:buAutoNum type="alphaUcParenBoth"/>
              <a:defRPr/>
            </a:pPr>
            <a:r>
              <a:rPr lang="en-US" dirty="0">
                <a:solidFill>
                  <a:prstClr val="black"/>
                </a:solidFill>
                <a:ea typeface="MS PGothic" pitchFamily="34" charset="-128"/>
              </a:rPr>
              <a:t>research to identify and develop adaptation strategies for conservation of marine ecosystems;</a:t>
            </a:r>
          </a:p>
          <a:p>
            <a:pPr marL="342900" indent="-342900">
              <a:buFontTx/>
              <a:buAutoNum type="alphaUcParenBoth"/>
              <a:defRPr/>
            </a:pPr>
            <a:r>
              <a:rPr lang="en-US" dirty="0">
                <a:solidFill>
                  <a:prstClr val="black"/>
                </a:solidFill>
                <a:ea typeface="MS PGothic" pitchFamily="34" charset="-128"/>
              </a:rPr>
              <a:t>educational opportunities exploring the impacts of ocean acidification; </a:t>
            </a:r>
          </a:p>
          <a:p>
            <a:pPr marL="342900" indent="-342900">
              <a:buFontTx/>
              <a:buAutoNum type="alphaUcParenBoth"/>
              <a:defRPr/>
            </a:pPr>
            <a:r>
              <a:rPr lang="en-US" dirty="0">
                <a:solidFill>
                  <a:prstClr val="black"/>
                </a:solidFill>
                <a:ea typeface="MS PGothic" pitchFamily="34" charset="-128"/>
              </a:rPr>
              <a:t>national public outreach </a:t>
            </a:r>
          </a:p>
          <a:p>
            <a:pPr marL="342900" indent="-342900">
              <a:buFontTx/>
              <a:buAutoNum type="alphaUcParenBoth"/>
              <a:defRPr/>
            </a:pPr>
            <a:r>
              <a:rPr lang="en-US" dirty="0">
                <a:solidFill>
                  <a:prstClr val="black"/>
                </a:solidFill>
                <a:ea typeface="MS PGothic" pitchFamily="34" charset="-128"/>
              </a:rPr>
              <a:t>coordination of OA monitoring and impacts research with other appropriate international ocean science bodies</a:t>
            </a:r>
          </a:p>
        </p:txBody>
      </p:sp>
      <p:pic>
        <p:nvPicPr>
          <p:cNvPr id="29" name="Picture 15" descr="C:\Users\bednarsek\Desktop\pteropods-4_opt.jpg"/>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98805" l="122" r="98042"/>
                    </a14:imgEffect>
                  </a14:imgLayer>
                </a14:imgProps>
              </a:ext>
              <a:ext uri="{28A0092B-C50C-407E-A947-70E740481C1C}">
                <a14:useLocalDpi xmlns:a14="http://schemas.microsoft.com/office/drawing/2010/main"/>
              </a:ext>
            </a:extLst>
          </a:blip>
          <a:srcRect/>
          <a:stretch>
            <a:fillRect/>
          </a:stretch>
        </p:blipFill>
        <p:spPr bwMode="auto">
          <a:xfrm>
            <a:off x="116654" y="828245"/>
            <a:ext cx="1539377" cy="1329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71497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TextBox 29"/>
          <p:cNvSpPr txBox="1"/>
          <p:nvPr/>
        </p:nvSpPr>
        <p:spPr>
          <a:xfrm>
            <a:off x="80164" y="28538"/>
            <a:ext cx="8491112" cy="630942"/>
          </a:xfrm>
          <a:prstGeom prst="rect">
            <a:avLst/>
          </a:prstGeom>
          <a:noFill/>
        </p:spPr>
        <p:txBody>
          <a:bodyPr wrap="square" rtlCol="0">
            <a:spAutoFit/>
          </a:bodyPr>
          <a:lstStyle/>
          <a:p>
            <a:pPr algn="ctr"/>
            <a:r>
              <a:rPr lang="en-US" sz="3500" dirty="0" smtClean="0">
                <a:solidFill>
                  <a:srgbClr val="008000"/>
                </a:solidFill>
              </a:rPr>
              <a:t>Your Tax Dollars and OA Research </a:t>
            </a:r>
            <a:endParaRPr lang="en-US" sz="3500" dirty="0">
              <a:solidFill>
                <a:srgbClr val="008000"/>
              </a:solidFill>
            </a:endParaRPr>
          </a:p>
        </p:txBody>
      </p:sp>
      <p:graphicFrame>
        <p:nvGraphicFramePr>
          <p:cNvPr id="31" name="Chart 30"/>
          <p:cNvGraphicFramePr>
            <a:graphicFrameLocks/>
          </p:cNvGraphicFramePr>
          <p:nvPr>
            <p:extLst>
              <p:ext uri="{D42A27DB-BD31-4B8C-83A1-F6EECF244321}">
                <p14:modId xmlns:p14="http://schemas.microsoft.com/office/powerpoint/2010/main" val="3515903797"/>
              </p:ext>
            </p:extLst>
          </p:nvPr>
        </p:nvGraphicFramePr>
        <p:xfrm>
          <a:off x="465667" y="816439"/>
          <a:ext cx="4971500" cy="2970554"/>
        </p:xfrm>
        <a:graphic>
          <a:graphicData uri="http://schemas.openxmlformats.org/drawingml/2006/chart">
            <c:chart xmlns:c="http://schemas.openxmlformats.org/drawingml/2006/chart" xmlns:r="http://schemas.openxmlformats.org/officeDocument/2006/relationships" r:id="rId2"/>
          </a:graphicData>
        </a:graphic>
      </p:graphicFrame>
      <p:grpSp>
        <p:nvGrpSpPr>
          <p:cNvPr id="32" name="Group 31"/>
          <p:cNvGrpSpPr/>
          <p:nvPr/>
        </p:nvGrpSpPr>
        <p:grpSpPr>
          <a:xfrm>
            <a:off x="1028255" y="3394570"/>
            <a:ext cx="8115745" cy="3484480"/>
            <a:chOff x="1028255" y="3394570"/>
            <a:chExt cx="8115745" cy="3484480"/>
          </a:xfrm>
        </p:grpSpPr>
        <p:pic>
          <p:nvPicPr>
            <p:cNvPr id="33" name="Picture 32"/>
            <p:cNvPicPr>
              <a:picLocks noChangeAspect="1"/>
            </p:cNvPicPr>
            <p:nvPr/>
          </p:nvPicPr>
          <p:blipFill rotWithShape="1">
            <a:blip r:embed="rId3" cstate="email">
              <a:extLst>
                <a:ext uri="{28A0092B-C50C-407E-A947-70E740481C1C}">
                  <a14:useLocalDpi xmlns:a14="http://schemas.microsoft.com/office/drawing/2010/main"/>
                </a:ext>
              </a:extLst>
            </a:blip>
            <a:srcRect l="4083" t="24216" r="32903" b="12392"/>
            <a:stretch/>
          </p:blipFill>
          <p:spPr>
            <a:xfrm>
              <a:off x="1028255" y="3679054"/>
              <a:ext cx="2406202" cy="1457756"/>
            </a:xfrm>
            <a:prstGeom prst="rect">
              <a:avLst/>
            </a:prstGeom>
          </p:spPr>
        </p:pic>
        <p:pic>
          <p:nvPicPr>
            <p:cNvPr id="34" name="Picture 33"/>
            <p:cNvPicPr>
              <a:picLocks noChangeAspect="1"/>
            </p:cNvPicPr>
            <p:nvPr/>
          </p:nvPicPr>
          <p:blipFill rotWithShape="1">
            <a:blip r:embed="rId4" cstate="email">
              <a:extLst>
                <a:ext uri="{28A0092B-C50C-407E-A947-70E740481C1C}">
                  <a14:useLocalDpi xmlns:a14="http://schemas.microsoft.com/office/drawing/2010/main"/>
                </a:ext>
              </a:extLst>
            </a:blip>
            <a:srcRect l="69990" t="6701" r="2143" b="14289"/>
            <a:stretch/>
          </p:blipFill>
          <p:spPr>
            <a:xfrm>
              <a:off x="7103282" y="3394570"/>
              <a:ext cx="2040718" cy="3484480"/>
            </a:xfrm>
            <a:prstGeom prst="rect">
              <a:avLst/>
            </a:prstGeom>
          </p:spPr>
        </p:pic>
        <p:sp>
          <p:nvSpPr>
            <p:cNvPr id="35" name="TextBox 34"/>
            <p:cNvSpPr txBox="1"/>
            <p:nvPr/>
          </p:nvSpPr>
          <p:spPr>
            <a:xfrm>
              <a:off x="2426793" y="4022339"/>
              <a:ext cx="652643" cy="369332"/>
            </a:xfrm>
            <a:prstGeom prst="rect">
              <a:avLst/>
            </a:prstGeom>
            <a:noFill/>
          </p:spPr>
          <p:txBody>
            <a:bodyPr wrap="none" rtlCol="0">
              <a:spAutoFit/>
            </a:bodyPr>
            <a:lstStyle/>
            <a:p>
              <a:r>
                <a:rPr lang="en-US" dirty="0" smtClean="0"/>
                <a:t>2011</a:t>
              </a:r>
              <a:endParaRPr lang="en-US" dirty="0"/>
            </a:p>
          </p:txBody>
        </p:sp>
        <p:pic>
          <p:nvPicPr>
            <p:cNvPr id="36" name="Picture 35"/>
            <p:cNvPicPr>
              <a:picLocks noChangeAspect="1"/>
            </p:cNvPicPr>
            <p:nvPr/>
          </p:nvPicPr>
          <p:blipFill rotWithShape="1">
            <a:blip r:embed="rId5" cstate="email">
              <a:extLst>
                <a:ext uri="{28A0092B-C50C-407E-A947-70E740481C1C}">
                  <a14:useLocalDpi xmlns:a14="http://schemas.microsoft.com/office/drawing/2010/main"/>
                </a:ext>
              </a:extLst>
            </a:blip>
            <a:srcRect l="4370" t="24075" r="33238" b="13564"/>
            <a:stretch/>
          </p:blipFill>
          <p:spPr>
            <a:xfrm>
              <a:off x="4589736" y="3707593"/>
              <a:ext cx="2374463" cy="1429217"/>
            </a:xfrm>
            <a:prstGeom prst="rect">
              <a:avLst/>
            </a:prstGeom>
          </p:spPr>
        </p:pic>
        <p:sp>
          <p:nvSpPr>
            <p:cNvPr id="37" name="TextBox 36"/>
            <p:cNvSpPr txBox="1"/>
            <p:nvPr/>
          </p:nvSpPr>
          <p:spPr>
            <a:xfrm>
              <a:off x="5935879" y="4022339"/>
              <a:ext cx="652643" cy="369332"/>
            </a:xfrm>
            <a:prstGeom prst="rect">
              <a:avLst/>
            </a:prstGeom>
            <a:noFill/>
          </p:spPr>
          <p:txBody>
            <a:bodyPr wrap="none" rtlCol="0">
              <a:spAutoFit/>
            </a:bodyPr>
            <a:lstStyle/>
            <a:p>
              <a:r>
                <a:rPr lang="en-US" dirty="0" smtClean="0"/>
                <a:t>2012</a:t>
              </a:r>
              <a:endParaRPr lang="en-US" dirty="0"/>
            </a:p>
          </p:txBody>
        </p:sp>
        <p:pic>
          <p:nvPicPr>
            <p:cNvPr id="38" name="Picture 37"/>
            <p:cNvPicPr>
              <a:picLocks noChangeAspect="1"/>
            </p:cNvPicPr>
            <p:nvPr/>
          </p:nvPicPr>
          <p:blipFill rotWithShape="1">
            <a:blip r:embed="rId6" cstate="email">
              <a:extLst>
                <a:ext uri="{28A0092B-C50C-407E-A947-70E740481C1C}">
                  <a14:useLocalDpi xmlns:a14="http://schemas.microsoft.com/office/drawing/2010/main"/>
                </a:ext>
              </a:extLst>
            </a:blip>
            <a:srcRect l="3633" t="24068" r="33664" b="12541"/>
            <a:stretch/>
          </p:blipFill>
          <p:spPr>
            <a:xfrm>
              <a:off x="1253056" y="5400244"/>
              <a:ext cx="2347474" cy="1429217"/>
            </a:xfrm>
            <a:prstGeom prst="rect">
              <a:avLst/>
            </a:prstGeom>
          </p:spPr>
        </p:pic>
        <p:sp>
          <p:nvSpPr>
            <p:cNvPr id="39" name="TextBox 38"/>
            <p:cNvSpPr txBox="1"/>
            <p:nvPr/>
          </p:nvSpPr>
          <p:spPr>
            <a:xfrm>
              <a:off x="2606968" y="5701514"/>
              <a:ext cx="652643" cy="369332"/>
            </a:xfrm>
            <a:prstGeom prst="rect">
              <a:avLst/>
            </a:prstGeom>
            <a:noFill/>
          </p:spPr>
          <p:txBody>
            <a:bodyPr wrap="none" rtlCol="0">
              <a:spAutoFit/>
            </a:bodyPr>
            <a:lstStyle/>
            <a:p>
              <a:r>
                <a:rPr lang="en-US" dirty="0" smtClean="0"/>
                <a:t>2013</a:t>
              </a:r>
              <a:endParaRPr lang="en-US" dirty="0"/>
            </a:p>
          </p:txBody>
        </p:sp>
        <p:pic>
          <p:nvPicPr>
            <p:cNvPr id="40" name="Picture 39"/>
            <p:cNvPicPr>
              <a:picLocks noChangeAspect="1"/>
            </p:cNvPicPr>
            <p:nvPr/>
          </p:nvPicPr>
          <p:blipFill rotWithShape="1">
            <a:blip r:embed="rId7" cstate="email">
              <a:extLst>
                <a:ext uri="{28A0092B-C50C-407E-A947-70E740481C1C}">
                  <a14:useLocalDpi xmlns:a14="http://schemas.microsoft.com/office/drawing/2010/main"/>
                </a:ext>
              </a:extLst>
            </a:blip>
            <a:srcRect l="5185" t="25100" r="33665" b="11786"/>
            <a:stretch/>
          </p:blipFill>
          <p:spPr>
            <a:xfrm>
              <a:off x="4755809" y="5328899"/>
              <a:ext cx="2347473" cy="1459051"/>
            </a:xfrm>
            <a:prstGeom prst="rect">
              <a:avLst/>
            </a:prstGeom>
          </p:spPr>
        </p:pic>
        <p:sp>
          <p:nvSpPr>
            <p:cNvPr id="41" name="TextBox 40"/>
            <p:cNvSpPr txBox="1"/>
            <p:nvPr/>
          </p:nvSpPr>
          <p:spPr>
            <a:xfrm>
              <a:off x="6084458" y="5705171"/>
              <a:ext cx="652643" cy="369332"/>
            </a:xfrm>
            <a:prstGeom prst="rect">
              <a:avLst/>
            </a:prstGeom>
            <a:noFill/>
          </p:spPr>
          <p:txBody>
            <a:bodyPr wrap="none" rtlCol="0">
              <a:spAutoFit/>
            </a:bodyPr>
            <a:lstStyle/>
            <a:p>
              <a:r>
                <a:rPr lang="en-US" dirty="0" smtClean="0"/>
                <a:t>2014</a:t>
              </a:r>
              <a:endParaRPr lang="en-US" dirty="0"/>
            </a:p>
          </p:txBody>
        </p:sp>
      </p:grpSp>
      <p:sp>
        <p:nvSpPr>
          <p:cNvPr id="42" name="TextBox 41"/>
          <p:cNvSpPr txBox="1"/>
          <p:nvPr/>
        </p:nvSpPr>
        <p:spPr>
          <a:xfrm>
            <a:off x="5488648" y="1028109"/>
            <a:ext cx="3435689" cy="2308324"/>
          </a:xfrm>
          <a:prstGeom prst="rect">
            <a:avLst/>
          </a:prstGeom>
          <a:noFill/>
        </p:spPr>
        <p:txBody>
          <a:bodyPr wrap="square" rtlCol="0">
            <a:spAutoFit/>
          </a:bodyPr>
          <a:lstStyle/>
          <a:p>
            <a:pPr marL="285750" indent="-285750">
              <a:buFont typeface="Arial"/>
              <a:buChar char="•"/>
            </a:pPr>
            <a:r>
              <a:rPr lang="en-US" dirty="0" smtClean="0"/>
              <a:t>Total NOAA funding = $24M</a:t>
            </a:r>
          </a:p>
          <a:p>
            <a:pPr marL="285750" indent="-285750">
              <a:buFont typeface="Arial"/>
              <a:buChar char="•"/>
            </a:pPr>
            <a:endParaRPr lang="en-US" dirty="0" smtClean="0"/>
          </a:p>
          <a:p>
            <a:pPr marL="285750" indent="-285750">
              <a:buFont typeface="Arial"/>
              <a:buChar char="•"/>
            </a:pPr>
            <a:r>
              <a:rPr lang="en-US" dirty="0" smtClean="0"/>
              <a:t>FY15 budget proposals:</a:t>
            </a:r>
          </a:p>
          <a:p>
            <a:pPr marL="742950" lvl="1" indent="-285750">
              <a:buFont typeface="Arial"/>
              <a:buChar char="•"/>
            </a:pPr>
            <a:r>
              <a:rPr lang="en-US" dirty="0" smtClean="0"/>
              <a:t>President ($15M), House ($6M) and Senate ($11M)</a:t>
            </a:r>
          </a:p>
          <a:p>
            <a:pPr lvl="1"/>
            <a:r>
              <a:rPr lang="en-US" dirty="0" smtClean="0"/>
              <a:t> </a:t>
            </a:r>
            <a:endParaRPr lang="en-US" dirty="0"/>
          </a:p>
          <a:p>
            <a:pPr marL="285750" indent="-285750">
              <a:buFont typeface="Arial"/>
              <a:buChar char="•"/>
            </a:pPr>
            <a:r>
              <a:rPr lang="en-US" dirty="0" smtClean="0"/>
              <a:t>It is UNLIKELY that any new funds will be allocated in FY15.</a:t>
            </a:r>
            <a:endParaRPr lang="en-US" dirty="0"/>
          </a:p>
        </p:txBody>
      </p:sp>
      <p:pic>
        <p:nvPicPr>
          <p:cNvPr id="2" name="Picture 1" descr="aTqe5L7rc.jpe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501" y="21167"/>
            <a:ext cx="1189555" cy="1161798"/>
          </a:xfrm>
          <a:prstGeom prst="rect">
            <a:avLst/>
          </a:prstGeom>
        </p:spPr>
      </p:pic>
      <p:pic>
        <p:nvPicPr>
          <p:cNvPr id="4" name="Picture 3" descr="noaa_logo.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042108" y="-9058"/>
            <a:ext cx="1037167" cy="1037167"/>
          </a:xfrm>
          <a:prstGeom prst="rect">
            <a:avLst/>
          </a:prstGeom>
        </p:spPr>
      </p:pic>
    </p:spTree>
    <p:extLst>
      <p:ext uri="{BB962C8B-B14F-4D97-AF65-F5344CB8AC3E}">
        <p14:creationId xmlns:p14="http://schemas.microsoft.com/office/powerpoint/2010/main" val="29644280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7214" y="28538"/>
            <a:ext cx="8491112" cy="630942"/>
          </a:xfrm>
          <a:prstGeom prst="rect">
            <a:avLst/>
          </a:prstGeom>
          <a:noFill/>
        </p:spPr>
        <p:txBody>
          <a:bodyPr wrap="square" rtlCol="0">
            <a:spAutoFit/>
          </a:bodyPr>
          <a:lstStyle/>
          <a:p>
            <a:pPr algn="ctr"/>
            <a:r>
              <a:rPr lang="en-US" sz="3500" dirty="0" smtClean="0">
                <a:solidFill>
                  <a:srgbClr val="008000"/>
                </a:solidFill>
              </a:rPr>
              <a:t>Your Tax Dollars and OA Research </a:t>
            </a:r>
            <a:endParaRPr lang="en-US" sz="3500" dirty="0">
              <a:solidFill>
                <a:srgbClr val="008000"/>
              </a:solidFill>
            </a:endParaRP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l="2003" t="19256" r="2199" b="20079"/>
          <a:stretch/>
        </p:blipFill>
        <p:spPr>
          <a:xfrm>
            <a:off x="473046" y="1073758"/>
            <a:ext cx="5494251" cy="3310968"/>
          </a:xfrm>
          <a:prstGeom prst="rect">
            <a:avLst/>
          </a:prstGeom>
        </p:spPr>
      </p:pic>
      <p:sp>
        <p:nvSpPr>
          <p:cNvPr id="6" name="TextBox 5"/>
          <p:cNvSpPr txBox="1"/>
          <p:nvPr/>
        </p:nvSpPr>
        <p:spPr>
          <a:xfrm>
            <a:off x="5952223" y="1550854"/>
            <a:ext cx="3186896" cy="2246769"/>
          </a:xfrm>
          <a:prstGeom prst="rect">
            <a:avLst/>
          </a:prstGeom>
          <a:noFill/>
        </p:spPr>
        <p:txBody>
          <a:bodyPr wrap="square" rtlCol="0">
            <a:spAutoFit/>
          </a:bodyPr>
          <a:lstStyle/>
          <a:p>
            <a:pPr marL="285750" indent="-285750">
              <a:buFont typeface="Arial"/>
              <a:buChar char="•"/>
            </a:pPr>
            <a:r>
              <a:rPr lang="en-US" sz="2000" dirty="0" smtClean="0"/>
              <a:t>Total NSF funding = $54M</a:t>
            </a:r>
          </a:p>
          <a:p>
            <a:endParaRPr lang="en-US" sz="2000" dirty="0"/>
          </a:p>
          <a:p>
            <a:pPr marL="285750" indent="-285750">
              <a:buFont typeface="Arial"/>
              <a:buChar char="•"/>
            </a:pPr>
            <a:r>
              <a:rPr lang="en-US" sz="2000" dirty="0" smtClean="0"/>
              <a:t>There are no plans for any future dedicated OA calls.  All proposals will be submitted to core programs.</a:t>
            </a:r>
            <a:endParaRPr lang="en-US" sz="2000" dirty="0"/>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l="2701" t="3913" r="3244" b="6536"/>
          <a:stretch/>
        </p:blipFill>
        <p:spPr>
          <a:xfrm>
            <a:off x="28539" y="4209911"/>
            <a:ext cx="4639673" cy="2648089"/>
          </a:xfrm>
          <a:prstGeom prst="rect">
            <a:avLst/>
          </a:prstGeom>
        </p:spPr>
      </p:pic>
      <p:sp>
        <p:nvSpPr>
          <p:cNvPr id="10" name="TextBox 9"/>
          <p:cNvSpPr txBox="1"/>
          <p:nvPr/>
        </p:nvSpPr>
        <p:spPr>
          <a:xfrm>
            <a:off x="4358775" y="5276607"/>
            <a:ext cx="3186896" cy="1015663"/>
          </a:xfrm>
          <a:prstGeom prst="rect">
            <a:avLst/>
          </a:prstGeom>
          <a:noFill/>
        </p:spPr>
        <p:txBody>
          <a:bodyPr wrap="square" rtlCol="0">
            <a:spAutoFit/>
          </a:bodyPr>
          <a:lstStyle/>
          <a:p>
            <a:pPr marL="285750" indent="-285750">
              <a:buFont typeface="Arial"/>
              <a:buChar char="•"/>
            </a:pPr>
            <a:r>
              <a:rPr lang="en-US" sz="2000" dirty="0" smtClean="0"/>
              <a:t>All future projects will be competitively reviewed in core programs.  </a:t>
            </a:r>
            <a:endParaRPr lang="en-US" sz="2000" dirty="0"/>
          </a:p>
        </p:txBody>
      </p:sp>
      <p:pic>
        <p:nvPicPr>
          <p:cNvPr id="7" name="Picture 6" descr="aTqe5L7rc.jpe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501" y="21167"/>
            <a:ext cx="1189555" cy="1161798"/>
          </a:xfrm>
          <a:prstGeom prst="rect">
            <a:avLst/>
          </a:prstGeom>
        </p:spPr>
      </p:pic>
      <p:pic>
        <p:nvPicPr>
          <p:cNvPr id="8" name="Picture 7" descr="NSF_Logo-2.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70332" y="-3931"/>
            <a:ext cx="973667" cy="973667"/>
          </a:xfrm>
          <a:prstGeom prst="rect">
            <a:avLst/>
          </a:prstGeom>
        </p:spPr>
      </p:pic>
    </p:spTree>
    <p:extLst>
      <p:ext uri="{BB962C8B-B14F-4D97-AF65-F5344CB8AC3E}">
        <p14:creationId xmlns:p14="http://schemas.microsoft.com/office/powerpoint/2010/main" val="17926292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502" y="28538"/>
            <a:ext cx="8491112" cy="630942"/>
          </a:xfrm>
          <a:prstGeom prst="rect">
            <a:avLst/>
          </a:prstGeom>
          <a:noFill/>
        </p:spPr>
        <p:txBody>
          <a:bodyPr wrap="square" rtlCol="0">
            <a:spAutoFit/>
          </a:bodyPr>
          <a:lstStyle/>
          <a:p>
            <a:pPr algn="ctr"/>
            <a:r>
              <a:rPr lang="en-US" sz="3500" dirty="0" smtClean="0">
                <a:solidFill>
                  <a:srgbClr val="008000"/>
                </a:solidFill>
              </a:rPr>
              <a:t>Your Tax Dollars and OA Research </a:t>
            </a:r>
            <a:endParaRPr lang="en-US" sz="3500" dirty="0">
              <a:solidFill>
                <a:srgbClr val="008000"/>
              </a:solidFill>
            </a:endParaRPr>
          </a:p>
        </p:txBody>
      </p:sp>
      <p:sp>
        <p:nvSpPr>
          <p:cNvPr id="5" name="TextBox 4"/>
          <p:cNvSpPr txBox="1"/>
          <p:nvPr/>
        </p:nvSpPr>
        <p:spPr>
          <a:xfrm>
            <a:off x="28224" y="1374172"/>
            <a:ext cx="8908526" cy="4154983"/>
          </a:xfrm>
          <a:prstGeom prst="rect">
            <a:avLst/>
          </a:prstGeom>
          <a:noFill/>
        </p:spPr>
        <p:txBody>
          <a:bodyPr wrap="square" rtlCol="0">
            <a:spAutoFit/>
          </a:bodyPr>
          <a:lstStyle/>
          <a:p>
            <a:r>
              <a:rPr lang="en-US" sz="2400" dirty="0" smtClean="0"/>
              <a:t>AOOS = </a:t>
            </a:r>
            <a:r>
              <a:rPr lang="en-US" sz="2400" b="1" u="sng" dirty="0" smtClean="0">
                <a:solidFill>
                  <a:srgbClr val="FF0000"/>
                </a:solidFill>
              </a:rPr>
              <a:t>$7</a:t>
            </a:r>
            <a:r>
              <a:rPr lang="en-US" sz="2400" b="1" u="sng" dirty="0">
                <a:solidFill>
                  <a:srgbClr val="FF0000"/>
                </a:solidFill>
              </a:rPr>
              <a:t>5</a:t>
            </a:r>
            <a:r>
              <a:rPr lang="en-US" sz="2400" b="1" u="sng" dirty="0" smtClean="0">
                <a:solidFill>
                  <a:srgbClr val="FF0000"/>
                </a:solidFill>
              </a:rPr>
              <a:t>0K </a:t>
            </a:r>
            <a:r>
              <a:rPr lang="en-US" sz="2400" dirty="0" smtClean="0"/>
              <a:t>for moorings, cruises, and modeling  </a:t>
            </a:r>
          </a:p>
          <a:p>
            <a:endParaRPr lang="en-US" sz="2400" dirty="0"/>
          </a:p>
          <a:p>
            <a:r>
              <a:rPr lang="en-US" sz="2400" dirty="0" smtClean="0"/>
              <a:t>NPRB = </a:t>
            </a:r>
            <a:r>
              <a:rPr lang="en-US" sz="2400" b="1" u="sng" dirty="0" smtClean="0">
                <a:solidFill>
                  <a:srgbClr val="FF0000"/>
                </a:solidFill>
              </a:rPr>
              <a:t>$500K </a:t>
            </a:r>
            <a:r>
              <a:rPr lang="en-US" sz="2400" dirty="0" smtClean="0"/>
              <a:t>for monitoring </a:t>
            </a:r>
          </a:p>
          <a:p>
            <a:endParaRPr lang="en-US" sz="2400" dirty="0"/>
          </a:p>
          <a:p>
            <a:r>
              <a:rPr lang="en-US" sz="2400" dirty="0" smtClean="0"/>
              <a:t>BOEM = </a:t>
            </a:r>
            <a:r>
              <a:rPr lang="en-US" sz="2400" b="1" u="sng" dirty="0" smtClean="0">
                <a:solidFill>
                  <a:srgbClr val="FF0000"/>
                </a:solidFill>
              </a:rPr>
              <a:t>$1.1M </a:t>
            </a:r>
            <a:r>
              <a:rPr lang="en-US" sz="2400" dirty="0" smtClean="0"/>
              <a:t>for projects in the Chukchi/Bering Sea and GOM</a:t>
            </a:r>
          </a:p>
          <a:p>
            <a:endParaRPr lang="en-US" sz="2400" dirty="0"/>
          </a:p>
          <a:p>
            <a:r>
              <a:rPr lang="en-US" sz="2400" dirty="0" smtClean="0"/>
              <a:t>USGS = </a:t>
            </a:r>
            <a:r>
              <a:rPr lang="en-US" sz="2400" b="1" u="sng" dirty="0" smtClean="0">
                <a:solidFill>
                  <a:srgbClr val="FF0000"/>
                </a:solidFill>
              </a:rPr>
              <a:t>$5M </a:t>
            </a:r>
            <a:r>
              <a:rPr lang="en-US" sz="2400" dirty="0" smtClean="0"/>
              <a:t>for coral reef monitoring and arctic process studies </a:t>
            </a:r>
          </a:p>
          <a:p>
            <a:endParaRPr lang="en-US" sz="2400" dirty="0"/>
          </a:p>
          <a:p>
            <a:r>
              <a:rPr lang="en-US" sz="2400" dirty="0" smtClean="0"/>
              <a:t>EPA = </a:t>
            </a:r>
            <a:r>
              <a:rPr lang="en-US" sz="2400" b="1" u="sng" dirty="0" smtClean="0">
                <a:solidFill>
                  <a:srgbClr val="FF0000"/>
                </a:solidFill>
              </a:rPr>
              <a:t>$1.2M </a:t>
            </a:r>
            <a:r>
              <a:rPr lang="en-US" sz="2400" dirty="0" smtClean="0"/>
              <a:t>for water quality monitoring </a:t>
            </a:r>
          </a:p>
          <a:p>
            <a:endParaRPr lang="en-US" sz="2400" dirty="0"/>
          </a:p>
          <a:p>
            <a:r>
              <a:rPr lang="en-US" sz="2400" dirty="0" smtClean="0"/>
              <a:t>NASA = </a:t>
            </a:r>
            <a:r>
              <a:rPr lang="en-US" sz="2400" b="1" u="sng" dirty="0" smtClean="0">
                <a:solidFill>
                  <a:srgbClr val="FF0000"/>
                </a:solidFill>
              </a:rPr>
              <a:t>$4.4M </a:t>
            </a:r>
            <a:r>
              <a:rPr lang="en-US" sz="2400" dirty="0" smtClean="0"/>
              <a:t>through satellite observations and process studies  </a:t>
            </a:r>
          </a:p>
        </p:txBody>
      </p:sp>
      <p:pic>
        <p:nvPicPr>
          <p:cNvPr id="6" name="Picture 5" descr="aTqe5L7rc.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501" y="21167"/>
            <a:ext cx="1189555" cy="1161798"/>
          </a:xfrm>
          <a:prstGeom prst="rect">
            <a:avLst/>
          </a:prstGeom>
        </p:spPr>
      </p:pic>
      <p:pic>
        <p:nvPicPr>
          <p:cNvPr id="3" name="Picture 2"/>
          <p:cNvPicPr>
            <a:picLocks noChangeAspect="1"/>
          </p:cNvPicPr>
          <p:nvPr/>
        </p:nvPicPr>
        <p:blipFill>
          <a:blip r:embed="rId3"/>
          <a:stretch>
            <a:fillRect/>
          </a:stretch>
        </p:blipFill>
        <p:spPr>
          <a:xfrm>
            <a:off x="4559300" y="3416300"/>
            <a:ext cx="12700" cy="12700"/>
          </a:xfrm>
          <a:prstGeom prst="rect">
            <a:avLst/>
          </a:prstGeom>
        </p:spPr>
      </p:pic>
      <p:sp>
        <p:nvSpPr>
          <p:cNvPr id="10" name="TextBox 9"/>
          <p:cNvSpPr txBox="1"/>
          <p:nvPr/>
        </p:nvSpPr>
        <p:spPr>
          <a:xfrm>
            <a:off x="1446341" y="693740"/>
            <a:ext cx="5997029" cy="400110"/>
          </a:xfrm>
          <a:prstGeom prst="rect">
            <a:avLst/>
          </a:prstGeom>
          <a:noFill/>
        </p:spPr>
        <p:txBody>
          <a:bodyPr wrap="square" rtlCol="0">
            <a:spAutoFit/>
          </a:bodyPr>
          <a:lstStyle/>
          <a:p>
            <a:pPr algn="ctr"/>
            <a:r>
              <a:rPr lang="en-US" sz="2000" dirty="0" smtClean="0"/>
              <a:t>Multiple Agencies Have Contributed Smaller Amounts</a:t>
            </a:r>
            <a:endParaRPr lang="en-US" sz="2000" dirty="0"/>
          </a:p>
        </p:txBody>
      </p:sp>
      <p:sp>
        <p:nvSpPr>
          <p:cNvPr id="11" name="TextBox 10"/>
          <p:cNvSpPr txBox="1"/>
          <p:nvPr/>
        </p:nvSpPr>
        <p:spPr>
          <a:xfrm>
            <a:off x="28224" y="5824670"/>
            <a:ext cx="8344099" cy="523220"/>
          </a:xfrm>
          <a:prstGeom prst="rect">
            <a:avLst/>
          </a:prstGeom>
          <a:noFill/>
        </p:spPr>
        <p:txBody>
          <a:bodyPr wrap="square" rtlCol="0">
            <a:spAutoFit/>
          </a:bodyPr>
          <a:lstStyle/>
          <a:p>
            <a:r>
              <a:rPr lang="en-US" sz="2800" b="1" dirty="0" smtClean="0"/>
              <a:t>Total = $12.8M (plus $78M from NOAA and NSF)  </a:t>
            </a:r>
            <a:endParaRPr lang="en-US" sz="2800" b="1" dirty="0"/>
          </a:p>
        </p:txBody>
      </p:sp>
    </p:spTree>
    <p:extLst>
      <p:ext uri="{BB962C8B-B14F-4D97-AF65-F5344CB8AC3E}">
        <p14:creationId xmlns:p14="http://schemas.microsoft.com/office/powerpoint/2010/main" val="4408759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58795" y="680635"/>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400">
                <a:solidFill>
                  <a:schemeClr val="tx1"/>
                </a:solidFill>
                <a:latin typeface="Calibri" charset="0"/>
                <a:ea typeface="ＭＳ Ｐゴシック" charset="0"/>
                <a:cs typeface="ＭＳ Ｐゴシック" charset="0"/>
              </a:defRPr>
            </a:lvl1pPr>
            <a:lvl2pPr marL="742950" indent="-285750" eaLnBrk="0" hangingPunct="0">
              <a:defRPr sz="4400">
                <a:solidFill>
                  <a:schemeClr val="tx1"/>
                </a:solidFill>
                <a:latin typeface="Calibri" charset="0"/>
                <a:ea typeface="ＭＳ Ｐゴシック" charset="0"/>
              </a:defRPr>
            </a:lvl2pPr>
            <a:lvl3pPr marL="1143000" indent="-228600" eaLnBrk="0" hangingPunct="0">
              <a:defRPr sz="4400">
                <a:solidFill>
                  <a:schemeClr val="tx1"/>
                </a:solidFill>
                <a:latin typeface="Calibri" charset="0"/>
                <a:ea typeface="ＭＳ Ｐゴシック" charset="0"/>
              </a:defRPr>
            </a:lvl3pPr>
            <a:lvl4pPr marL="1600200" indent="-228600" eaLnBrk="0" hangingPunct="0">
              <a:defRPr sz="4400">
                <a:solidFill>
                  <a:schemeClr val="tx1"/>
                </a:solidFill>
                <a:latin typeface="Calibri" charset="0"/>
                <a:ea typeface="ＭＳ Ｐゴシック" charset="0"/>
              </a:defRPr>
            </a:lvl4pPr>
            <a:lvl5pPr marL="2057400" indent="-228600" eaLnBrk="0" hangingPunct="0">
              <a:defRPr sz="4400">
                <a:solidFill>
                  <a:schemeClr val="tx1"/>
                </a:solidFill>
                <a:latin typeface="Calibri" charset="0"/>
                <a:ea typeface="ＭＳ Ｐゴシック" charset="0"/>
              </a:defRPr>
            </a:lvl5pPr>
            <a:lvl6pPr marL="2514600" indent="-228600" eaLnBrk="0" fontAlgn="base" hangingPunct="0">
              <a:spcBef>
                <a:spcPct val="0"/>
              </a:spcBef>
              <a:spcAft>
                <a:spcPct val="0"/>
              </a:spcAft>
              <a:defRPr sz="4400">
                <a:solidFill>
                  <a:schemeClr val="tx1"/>
                </a:solidFill>
                <a:latin typeface="Calibri" charset="0"/>
                <a:ea typeface="ＭＳ Ｐゴシック" charset="0"/>
              </a:defRPr>
            </a:lvl6pPr>
            <a:lvl7pPr marL="2971800" indent="-228600" eaLnBrk="0" fontAlgn="base" hangingPunct="0">
              <a:spcBef>
                <a:spcPct val="0"/>
              </a:spcBef>
              <a:spcAft>
                <a:spcPct val="0"/>
              </a:spcAft>
              <a:defRPr sz="4400">
                <a:solidFill>
                  <a:schemeClr val="tx1"/>
                </a:solidFill>
                <a:latin typeface="Calibri" charset="0"/>
                <a:ea typeface="ＭＳ Ｐゴシック" charset="0"/>
              </a:defRPr>
            </a:lvl7pPr>
            <a:lvl8pPr marL="3429000" indent="-228600" eaLnBrk="0" fontAlgn="base" hangingPunct="0">
              <a:spcBef>
                <a:spcPct val="0"/>
              </a:spcBef>
              <a:spcAft>
                <a:spcPct val="0"/>
              </a:spcAft>
              <a:defRPr sz="4400">
                <a:solidFill>
                  <a:schemeClr val="tx1"/>
                </a:solidFill>
                <a:latin typeface="Calibri" charset="0"/>
                <a:ea typeface="ＭＳ Ｐゴシック" charset="0"/>
              </a:defRPr>
            </a:lvl8pPr>
            <a:lvl9pPr marL="3886200" indent="-228600" eaLnBrk="0" fontAlgn="base" hangingPunct="0">
              <a:spcBef>
                <a:spcPct val="0"/>
              </a:spcBef>
              <a:spcAft>
                <a:spcPct val="0"/>
              </a:spcAft>
              <a:defRPr sz="4400">
                <a:solidFill>
                  <a:schemeClr val="tx1"/>
                </a:solidFill>
                <a:latin typeface="Calibri" charset="0"/>
                <a:ea typeface="ＭＳ Ｐゴシック" charset="0"/>
              </a:defRPr>
            </a:lvl9pPr>
          </a:lstStyle>
          <a:p>
            <a:pPr eaLnBrk="1" hangingPunct="1"/>
            <a:r>
              <a:rPr lang="en-US" sz="2000" dirty="0">
                <a:solidFill>
                  <a:srgbClr val="000000"/>
                </a:solidFill>
              </a:rPr>
              <a:t>In 2012, the State of Alaska approved a $2.7M proposal to build an OA </a:t>
            </a:r>
            <a:r>
              <a:rPr lang="en-US" sz="2000" dirty="0" smtClean="0">
                <a:solidFill>
                  <a:srgbClr val="000000"/>
                </a:solidFill>
              </a:rPr>
              <a:t>network.  </a:t>
            </a:r>
            <a:endParaRPr lang="en-US" sz="2000" dirty="0">
              <a:solidFill>
                <a:srgbClr val="000000"/>
              </a:solidFill>
            </a:endParaRPr>
          </a:p>
        </p:txBody>
      </p:sp>
      <p:sp>
        <p:nvSpPr>
          <p:cNvPr id="5" name="TextBox 4"/>
          <p:cNvSpPr txBox="1"/>
          <p:nvPr/>
        </p:nvSpPr>
        <p:spPr>
          <a:xfrm>
            <a:off x="228333" y="28538"/>
            <a:ext cx="8491112" cy="630942"/>
          </a:xfrm>
          <a:prstGeom prst="rect">
            <a:avLst/>
          </a:prstGeom>
          <a:noFill/>
        </p:spPr>
        <p:txBody>
          <a:bodyPr wrap="square" rtlCol="0">
            <a:spAutoFit/>
          </a:bodyPr>
          <a:lstStyle/>
          <a:p>
            <a:pPr algn="ctr"/>
            <a:r>
              <a:rPr lang="en-US" sz="3500" dirty="0" smtClean="0">
                <a:solidFill>
                  <a:srgbClr val="008000"/>
                </a:solidFill>
              </a:rPr>
              <a:t>Closer to Home – Alaska State Funding </a:t>
            </a:r>
            <a:endParaRPr lang="en-US" sz="3500" dirty="0">
              <a:solidFill>
                <a:srgbClr val="008000"/>
              </a:solidFill>
            </a:endParaRP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rot="5400000">
            <a:off x="710645" y="530754"/>
            <a:ext cx="3435293" cy="48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20"/>
          <p:cNvGrpSpPr/>
          <p:nvPr/>
        </p:nvGrpSpPr>
        <p:grpSpPr>
          <a:xfrm>
            <a:off x="151042" y="4586841"/>
            <a:ext cx="4890861" cy="1825664"/>
            <a:chOff x="151042" y="4586841"/>
            <a:chExt cx="4890861" cy="1825664"/>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042" y="4586841"/>
              <a:ext cx="1170354" cy="1443436"/>
            </a:xfrm>
            <a:prstGeom prst="rect">
              <a:avLst/>
            </a:prstGeom>
          </p:spPr>
        </p:pic>
        <p:sp>
          <p:nvSpPr>
            <p:cNvPr id="10" name="Rectangle 9"/>
            <p:cNvSpPr/>
            <p:nvPr/>
          </p:nvSpPr>
          <p:spPr>
            <a:xfrm>
              <a:off x="298888" y="6018519"/>
              <a:ext cx="1209810" cy="369332"/>
            </a:xfrm>
            <a:prstGeom prst="rect">
              <a:avLst/>
            </a:prstGeom>
          </p:spPr>
          <p:txBody>
            <a:bodyPr wrap="square">
              <a:spAutoFit/>
            </a:bodyPr>
            <a:lstStyle/>
            <a:p>
              <a:r>
                <a:rPr lang="en-US" dirty="0"/>
                <a:t>SE </a:t>
              </a:r>
              <a:r>
                <a:rPr lang="en-US" dirty="0" smtClean="0"/>
                <a:t>Alaska </a:t>
              </a: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08351" y="4605348"/>
              <a:ext cx="1274525" cy="1438393"/>
            </a:xfrm>
            <a:prstGeom prst="rect">
              <a:avLst/>
            </a:prstGeom>
          </p:spPr>
        </p:pic>
        <p:sp>
          <p:nvSpPr>
            <p:cNvPr id="12" name="Rectangle 11"/>
            <p:cNvSpPr/>
            <p:nvPr/>
          </p:nvSpPr>
          <p:spPr>
            <a:xfrm>
              <a:off x="1540037" y="6034966"/>
              <a:ext cx="941086" cy="369332"/>
            </a:xfrm>
            <a:prstGeom prst="rect">
              <a:avLst/>
            </a:prstGeom>
          </p:spPr>
          <p:txBody>
            <a:bodyPr wrap="square">
              <a:spAutoFit/>
            </a:bodyPr>
            <a:lstStyle/>
            <a:p>
              <a:r>
                <a:rPr lang="en-US" dirty="0"/>
                <a:t>Kodiak </a:t>
              </a:r>
              <a:endParaRPr lang="en-US" dirty="0" smtClean="0"/>
            </a:p>
          </p:txBody>
        </p:sp>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63433" y="4605348"/>
              <a:ext cx="1341549" cy="1450151"/>
            </a:xfrm>
            <a:prstGeom prst="rect">
              <a:avLst/>
            </a:prstGeom>
          </p:spPr>
        </p:pic>
        <p:sp>
          <p:nvSpPr>
            <p:cNvPr id="14" name="Rectangle 13"/>
            <p:cNvSpPr/>
            <p:nvPr/>
          </p:nvSpPr>
          <p:spPr>
            <a:xfrm>
              <a:off x="2798560" y="6031983"/>
              <a:ext cx="923299" cy="369332"/>
            </a:xfrm>
            <a:prstGeom prst="rect">
              <a:avLst/>
            </a:prstGeom>
          </p:spPr>
          <p:txBody>
            <a:bodyPr wrap="square">
              <a:spAutoFit/>
            </a:bodyPr>
            <a:lstStyle/>
            <a:p>
              <a:r>
                <a:rPr lang="en-US" dirty="0" smtClean="0"/>
                <a:t>GAKOA</a:t>
              </a:r>
              <a:endParaRPr lang="en-US" dirty="0"/>
            </a:p>
          </p:txBody>
        </p:sp>
        <p:pic>
          <p:nvPicPr>
            <p:cNvPr id="15" name="Picture 14"/>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886483" y="4605348"/>
              <a:ext cx="1155420" cy="1450151"/>
            </a:xfrm>
            <a:prstGeom prst="rect">
              <a:avLst/>
            </a:prstGeom>
          </p:spPr>
        </p:pic>
        <p:sp>
          <p:nvSpPr>
            <p:cNvPr id="16" name="Rectangle 15"/>
            <p:cNvSpPr/>
            <p:nvPr/>
          </p:nvSpPr>
          <p:spPr>
            <a:xfrm>
              <a:off x="4271485" y="6043173"/>
              <a:ext cx="629284" cy="369332"/>
            </a:xfrm>
            <a:prstGeom prst="rect">
              <a:avLst/>
            </a:prstGeom>
          </p:spPr>
          <p:txBody>
            <a:bodyPr wrap="square">
              <a:spAutoFit/>
            </a:bodyPr>
            <a:lstStyle/>
            <a:p>
              <a:r>
                <a:rPr lang="en-US" dirty="0"/>
                <a:t>M2 </a:t>
              </a:r>
            </a:p>
          </p:txBody>
        </p:sp>
        <p:sp>
          <p:nvSpPr>
            <p:cNvPr id="20" name="Rectangle 19"/>
            <p:cNvSpPr/>
            <p:nvPr/>
          </p:nvSpPr>
          <p:spPr>
            <a:xfrm>
              <a:off x="151042" y="4586841"/>
              <a:ext cx="4890861" cy="1468658"/>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5159494" y="4663599"/>
            <a:ext cx="4098458" cy="1673928"/>
            <a:chOff x="5159494" y="4762093"/>
            <a:chExt cx="4098458" cy="1673928"/>
          </a:xfrm>
        </p:grpSpPr>
        <p:sp>
          <p:nvSpPr>
            <p:cNvPr id="17" name="Rectangle 16"/>
            <p:cNvSpPr/>
            <p:nvPr/>
          </p:nvSpPr>
          <p:spPr>
            <a:xfrm>
              <a:off x="5159494" y="5421348"/>
              <a:ext cx="4098458" cy="400110"/>
            </a:xfrm>
            <a:prstGeom prst="rect">
              <a:avLst/>
            </a:prstGeom>
          </p:spPr>
          <p:txBody>
            <a:bodyPr wrap="square">
              <a:spAutoFit/>
            </a:bodyPr>
            <a:lstStyle/>
            <a:p>
              <a:pPr algn="ctr"/>
              <a:r>
                <a:rPr lang="en-US" sz="2000" dirty="0" err="1" smtClean="0">
                  <a:solidFill>
                    <a:srgbClr val="0000FF"/>
                  </a:solidFill>
                  <a:latin typeface="Times New Roman"/>
                  <a:cs typeface="Times New Roman"/>
                </a:rPr>
                <a:t>Alutiiq</a:t>
              </a:r>
              <a:r>
                <a:rPr lang="en-US" sz="2000" dirty="0" smtClean="0">
                  <a:solidFill>
                    <a:srgbClr val="0000FF"/>
                  </a:solidFill>
                  <a:latin typeface="Times New Roman"/>
                  <a:cs typeface="Times New Roman"/>
                </a:rPr>
                <a:t> </a:t>
              </a:r>
              <a:r>
                <a:rPr lang="en-US" sz="2000" dirty="0">
                  <a:solidFill>
                    <a:srgbClr val="0000FF"/>
                  </a:solidFill>
                  <a:latin typeface="Times New Roman"/>
                  <a:cs typeface="Times New Roman"/>
                </a:rPr>
                <a:t>Pride Shellfish </a:t>
              </a:r>
              <a:r>
                <a:rPr lang="en-US" sz="2000" dirty="0" smtClean="0">
                  <a:solidFill>
                    <a:srgbClr val="0000FF"/>
                  </a:solidFill>
                  <a:latin typeface="Times New Roman"/>
                  <a:cs typeface="Times New Roman"/>
                </a:rPr>
                <a:t>Hatchery</a:t>
              </a:r>
              <a:endParaRPr lang="en-US" sz="2000" dirty="0">
                <a:solidFill>
                  <a:srgbClr val="0000FF"/>
                </a:solidFill>
                <a:latin typeface="Times New Roman"/>
                <a:cs typeface="Times New Roman"/>
              </a:endParaRPr>
            </a:p>
          </p:txBody>
        </p:sp>
        <p:sp>
          <p:nvSpPr>
            <p:cNvPr id="18" name="TextBox 17"/>
            <p:cNvSpPr txBox="1"/>
            <p:nvPr/>
          </p:nvSpPr>
          <p:spPr>
            <a:xfrm>
              <a:off x="5500504" y="5789690"/>
              <a:ext cx="3328045" cy="646331"/>
            </a:xfrm>
            <a:prstGeom prst="rect">
              <a:avLst/>
            </a:prstGeom>
            <a:noFill/>
          </p:spPr>
          <p:txBody>
            <a:bodyPr wrap="square" rtlCol="0">
              <a:spAutoFit/>
            </a:bodyPr>
            <a:lstStyle/>
            <a:p>
              <a:r>
                <a:rPr lang="en-US" dirty="0" smtClean="0"/>
                <a:t>Special </a:t>
              </a:r>
              <a:r>
                <a:rPr lang="en-US" dirty="0"/>
                <a:t>thanks </a:t>
              </a:r>
              <a:r>
                <a:rPr lang="en-US" dirty="0" smtClean="0"/>
                <a:t>to Jeff </a:t>
              </a:r>
              <a:r>
                <a:rPr lang="en-US" dirty="0" err="1"/>
                <a:t>Hetrick</a:t>
              </a:r>
              <a:r>
                <a:rPr lang="en-US" dirty="0"/>
                <a:t> and Jacqueline Ramsey</a:t>
              </a:r>
            </a:p>
          </p:txBody>
        </p:sp>
        <p:pic>
          <p:nvPicPr>
            <p:cNvPr id="19" name="Picture 18" descr="IMG_0042.JP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317841" y="4762093"/>
              <a:ext cx="3708569" cy="647497"/>
            </a:xfrm>
            <a:prstGeom prst="rect">
              <a:avLst/>
            </a:prstGeom>
            <a:scene3d>
              <a:camera prst="orthographicFront">
                <a:rot lat="0" lon="0" rev="10800000"/>
              </a:camera>
              <a:lightRig rig="threePt" dir="t"/>
            </a:scene3d>
          </p:spPr>
        </p:pic>
        <p:sp>
          <p:nvSpPr>
            <p:cNvPr id="22" name="Rectangle 21"/>
            <p:cNvSpPr/>
            <p:nvPr/>
          </p:nvSpPr>
          <p:spPr>
            <a:xfrm>
              <a:off x="5317841" y="4762093"/>
              <a:ext cx="3708569" cy="659255"/>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2622231" y="1241399"/>
            <a:ext cx="6356026" cy="2461334"/>
            <a:chOff x="2622231" y="1241399"/>
            <a:chExt cx="6356026" cy="2461334"/>
          </a:xfrm>
        </p:grpSpPr>
        <p:sp>
          <p:nvSpPr>
            <p:cNvPr id="2" name="5-Point Star 1"/>
            <p:cNvSpPr/>
            <p:nvPr/>
          </p:nvSpPr>
          <p:spPr>
            <a:xfrm>
              <a:off x="2622231" y="2098848"/>
              <a:ext cx="258695" cy="27044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p:nvGrpSpPr>
          <p:grpSpPr>
            <a:xfrm>
              <a:off x="5045542" y="1241399"/>
              <a:ext cx="3932715" cy="518095"/>
              <a:chOff x="5045542" y="1410989"/>
              <a:chExt cx="3932715" cy="518095"/>
            </a:xfrm>
          </p:grpSpPr>
          <p:pic>
            <p:nvPicPr>
              <p:cNvPr id="3" name="Picture 2" descr="header2.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045542" y="1422747"/>
                <a:ext cx="3932715" cy="506337"/>
              </a:xfrm>
              <a:prstGeom prst="rect">
                <a:avLst/>
              </a:prstGeom>
            </p:spPr>
          </p:pic>
          <p:sp>
            <p:nvSpPr>
              <p:cNvPr id="7" name="Rectangle 6"/>
              <p:cNvSpPr/>
              <p:nvPr/>
            </p:nvSpPr>
            <p:spPr>
              <a:xfrm>
                <a:off x="5045542" y="1410989"/>
                <a:ext cx="3932715" cy="506337"/>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4" name="TextBox 23"/>
            <p:cNvSpPr txBox="1"/>
            <p:nvPr/>
          </p:nvSpPr>
          <p:spPr>
            <a:xfrm>
              <a:off x="5045542" y="1763741"/>
              <a:ext cx="3932715" cy="1938992"/>
            </a:xfrm>
            <a:prstGeom prst="rect">
              <a:avLst/>
            </a:prstGeom>
            <a:noFill/>
          </p:spPr>
          <p:txBody>
            <a:bodyPr wrap="square" rtlCol="0">
              <a:spAutoFit/>
            </a:bodyPr>
            <a:lstStyle/>
            <a:p>
              <a:pPr algn="ctr"/>
              <a:r>
                <a:rPr lang="en-US" sz="2000" dirty="0" smtClean="0"/>
                <a:t>The OARC was created to coordinate research and outreach activities and leverage support from a number of agencies to conduct broad-scale monitoring around Alaska.</a:t>
              </a:r>
              <a:endParaRPr lang="en-US" sz="2000" dirty="0"/>
            </a:p>
          </p:txBody>
        </p:sp>
      </p:grpSp>
    </p:spTree>
    <p:extLst>
      <p:ext uri="{BB962C8B-B14F-4D97-AF65-F5344CB8AC3E}">
        <p14:creationId xmlns:p14="http://schemas.microsoft.com/office/powerpoint/2010/main" val="28766868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pers_authors_without_table.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103" y="576154"/>
            <a:ext cx="8974066" cy="6281846"/>
          </a:xfrm>
          <a:prstGeom prst="rect">
            <a:avLst/>
          </a:prstGeom>
        </p:spPr>
      </p:pic>
      <p:pic>
        <p:nvPicPr>
          <p:cNvPr id="5" name="Picture 4" descr="open-book-clipart-black-and-white-9czMB6yc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2057803" cy="1061656"/>
          </a:xfrm>
          <a:prstGeom prst="rect">
            <a:avLst/>
          </a:prstGeom>
        </p:spPr>
      </p:pic>
      <p:sp>
        <p:nvSpPr>
          <p:cNvPr id="6" name="TextBox 5"/>
          <p:cNvSpPr txBox="1"/>
          <p:nvPr/>
        </p:nvSpPr>
        <p:spPr>
          <a:xfrm>
            <a:off x="2057804" y="0"/>
            <a:ext cx="6749598" cy="1015663"/>
          </a:xfrm>
          <a:prstGeom prst="rect">
            <a:avLst/>
          </a:prstGeom>
          <a:noFill/>
        </p:spPr>
        <p:txBody>
          <a:bodyPr wrap="square" rtlCol="0">
            <a:spAutoFit/>
          </a:bodyPr>
          <a:lstStyle/>
          <a:p>
            <a:pPr algn="ctr"/>
            <a:r>
              <a:rPr lang="en-US" sz="3600" dirty="0" smtClean="0"/>
              <a:t>Rapidly Expanding Knowledge</a:t>
            </a:r>
          </a:p>
          <a:p>
            <a:pPr algn="ctr"/>
            <a:r>
              <a:rPr lang="en-US" sz="2400" i="1" dirty="0" smtClean="0">
                <a:solidFill>
                  <a:srgbClr val="FF0000"/>
                </a:solidFill>
              </a:rPr>
              <a:t>But What About Our Understanding? </a:t>
            </a:r>
            <a:endParaRPr lang="en-US" sz="2400" i="1" dirty="0">
              <a:solidFill>
                <a:srgbClr val="FF0000"/>
              </a:solidFill>
            </a:endParaRPr>
          </a:p>
        </p:txBody>
      </p:sp>
    </p:spTree>
    <p:extLst>
      <p:ext uri="{BB962C8B-B14F-4D97-AF65-F5344CB8AC3E}">
        <p14:creationId xmlns:p14="http://schemas.microsoft.com/office/powerpoint/2010/main" val="14103370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2411" r="3101" b="47622"/>
          <a:stretch/>
        </p:blipFill>
        <p:spPr bwMode="auto">
          <a:xfrm>
            <a:off x="66845" y="58575"/>
            <a:ext cx="9075451" cy="419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9"/>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51182" r="10035"/>
          <a:stretch/>
        </p:blipFill>
        <p:spPr bwMode="auto">
          <a:xfrm>
            <a:off x="1495424" y="3986690"/>
            <a:ext cx="6095412" cy="2759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811711" y="6093296"/>
            <a:ext cx="1872208" cy="276999"/>
          </a:xfrm>
          <a:prstGeom prst="rect">
            <a:avLst/>
          </a:prstGeom>
          <a:noFill/>
        </p:spPr>
        <p:txBody>
          <a:bodyPr wrap="square" rtlCol="0">
            <a:spAutoFit/>
          </a:bodyPr>
          <a:lstStyle/>
          <a:p>
            <a:r>
              <a:rPr lang="en-GB" sz="1200" b="1" dirty="0" smtClean="0">
                <a:solidFill>
                  <a:srgbClr val="0070C0"/>
                </a:solidFill>
              </a:rPr>
              <a:t>Turley and Boot 2011</a:t>
            </a:r>
            <a:endParaRPr lang="en-GB" sz="1200" b="1" dirty="0">
              <a:solidFill>
                <a:srgbClr val="0070C0"/>
              </a:solidFill>
            </a:endParaRPr>
          </a:p>
        </p:txBody>
      </p:sp>
      <p:sp>
        <p:nvSpPr>
          <p:cNvPr id="8" name="TextBox 7"/>
          <p:cNvSpPr txBox="1"/>
          <p:nvPr/>
        </p:nvSpPr>
        <p:spPr>
          <a:xfrm>
            <a:off x="1740526" y="-8277"/>
            <a:ext cx="4676706" cy="584776"/>
          </a:xfrm>
          <a:prstGeom prst="rect">
            <a:avLst/>
          </a:prstGeom>
          <a:noFill/>
        </p:spPr>
        <p:txBody>
          <a:bodyPr wrap="square" rtlCol="0">
            <a:spAutoFit/>
          </a:bodyPr>
          <a:lstStyle/>
          <a:p>
            <a:r>
              <a:rPr lang="en-US" sz="3200" dirty="0" smtClean="0"/>
              <a:t>Public Awareness of OA</a:t>
            </a:r>
            <a:endParaRPr lang="en-US" sz="3200" dirty="0"/>
          </a:p>
        </p:txBody>
      </p:sp>
      <p:pic>
        <p:nvPicPr>
          <p:cNvPr id="9" name="Picture 8" descr="gg56987059.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834975" cy="1381628"/>
          </a:xfrm>
          <a:prstGeom prst="rect">
            <a:avLst/>
          </a:prstGeom>
        </p:spPr>
      </p:pic>
    </p:spTree>
    <p:extLst>
      <p:ext uri="{BB962C8B-B14F-4D97-AF65-F5344CB8AC3E}">
        <p14:creationId xmlns:p14="http://schemas.microsoft.com/office/powerpoint/2010/main" val="372175913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p:cNvSpPr txBox="1">
            <a:spLocks noChangeArrowheads="1"/>
          </p:cNvSpPr>
          <p:nvPr/>
        </p:nvSpPr>
        <p:spPr bwMode="auto">
          <a:xfrm>
            <a:off x="1362779" y="0"/>
            <a:ext cx="6235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3200" b="1" dirty="0">
                <a:solidFill>
                  <a:srgbClr val="17375E"/>
                </a:solidFill>
              </a:rPr>
              <a:t>Creating an OA Observing System</a:t>
            </a:r>
          </a:p>
        </p:txBody>
      </p:sp>
      <p:sp>
        <p:nvSpPr>
          <p:cNvPr id="6" name="TextBox 10"/>
          <p:cNvSpPr txBox="1">
            <a:spLocks noChangeArrowheads="1"/>
          </p:cNvSpPr>
          <p:nvPr/>
        </p:nvSpPr>
        <p:spPr bwMode="auto">
          <a:xfrm>
            <a:off x="109538" y="1341019"/>
            <a:ext cx="3876675" cy="349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Aft>
                <a:spcPts val="600"/>
              </a:spcAft>
              <a:buFont typeface="Arial" charset="0"/>
              <a:buChar char="•"/>
            </a:pPr>
            <a:r>
              <a:rPr lang="en-US" dirty="0">
                <a:solidFill>
                  <a:schemeClr val="tx2"/>
                </a:solidFill>
              </a:rPr>
              <a:t>Partnering with over 100 international scientists from 30 countries to build a global observing network for OA.</a:t>
            </a:r>
          </a:p>
          <a:p>
            <a:pPr eaLnBrk="1" hangingPunct="1">
              <a:spcAft>
                <a:spcPts val="600"/>
              </a:spcAft>
              <a:buFont typeface="Arial" charset="0"/>
              <a:buChar char="•"/>
            </a:pPr>
            <a:r>
              <a:rPr lang="en-US" dirty="0">
                <a:solidFill>
                  <a:schemeClr val="tx2"/>
                </a:solidFill>
              </a:rPr>
              <a:t>Deployment of 21 OA moorings with two carbonate system measurements.</a:t>
            </a:r>
          </a:p>
        </p:txBody>
      </p:sp>
      <p:sp>
        <p:nvSpPr>
          <p:cNvPr id="7" name="TextBox 1"/>
          <p:cNvSpPr txBox="1">
            <a:spLocks noChangeArrowheads="1"/>
          </p:cNvSpPr>
          <p:nvPr/>
        </p:nvSpPr>
        <p:spPr bwMode="auto">
          <a:xfrm>
            <a:off x="4103709" y="5178930"/>
            <a:ext cx="36925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b="1" i="1">
                <a:solidFill>
                  <a:schemeClr val="tx2"/>
                </a:solidFill>
              </a:rPr>
              <a:t>Global OA Observing Network (GOA-ON)</a:t>
            </a:r>
          </a:p>
        </p:txBody>
      </p:sp>
      <p:pic>
        <p:nvPicPr>
          <p:cNvPr id="8"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79243" y="1117034"/>
            <a:ext cx="4569470" cy="4080643"/>
          </a:xfrm>
          <a:prstGeom prst="rect">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p:cNvSpPr txBox="1">
            <a:spLocks noChangeArrowheads="1"/>
          </p:cNvSpPr>
          <p:nvPr/>
        </p:nvSpPr>
        <p:spPr bwMode="auto">
          <a:xfrm>
            <a:off x="109538" y="4975532"/>
            <a:ext cx="2279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r>
              <a:rPr lang="en-US" sz="1600" b="1" i="1">
                <a:solidFill>
                  <a:schemeClr val="tx2"/>
                </a:solidFill>
              </a:rPr>
              <a:t>http://www.goa-on.org</a:t>
            </a:r>
          </a:p>
        </p:txBody>
      </p:sp>
      <p:pic>
        <p:nvPicPr>
          <p:cNvPr id="10"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00150" y="6426200"/>
            <a:ext cx="1611313"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OAP Main Logo.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337300"/>
            <a:ext cx="115093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06713" y="6383337"/>
            <a:ext cx="5000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33775" y="6434137"/>
            <a:ext cx="8763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0"/>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16787" y="20462"/>
            <a:ext cx="1827213"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header2.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433593" y="6437958"/>
            <a:ext cx="2947441" cy="379482"/>
          </a:xfrm>
          <a:prstGeom prst="rect">
            <a:avLst/>
          </a:prstGeom>
        </p:spPr>
      </p:pic>
      <p:pic>
        <p:nvPicPr>
          <p:cNvPr id="3" name="Picture 2" descr="images.png"/>
          <p:cNvPicPr>
            <a:picLocks noChangeAspect="1"/>
          </p:cNvPicPr>
          <p:nvPr/>
        </p:nvPicPr>
        <p:blipFill rotWithShape="1">
          <a:blip r:embed="rId9" cstate="email">
            <a:extLst>
              <a:ext uri="{28A0092B-C50C-407E-A947-70E740481C1C}">
                <a14:useLocalDpi xmlns:a14="http://schemas.microsoft.com/office/drawing/2010/main"/>
              </a:ext>
            </a:extLst>
          </a:blip>
          <a:srcRect l="14513" t="15178" r="14473" b="15763"/>
          <a:stretch/>
        </p:blipFill>
        <p:spPr>
          <a:xfrm>
            <a:off x="47036" y="0"/>
            <a:ext cx="1517000" cy="762613"/>
          </a:xfrm>
          <a:prstGeom prst="rect">
            <a:avLst/>
          </a:prstGeom>
        </p:spPr>
      </p:pic>
    </p:spTree>
    <p:extLst>
      <p:ext uri="{BB962C8B-B14F-4D97-AF65-F5344CB8AC3E}">
        <p14:creationId xmlns:p14="http://schemas.microsoft.com/office/powerpoint/2010/main" val="280958062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5592</TotalTime>
  <Words>452</Words>
  <Application>Microsoft Macintosh PowerPoint</Application>
  <PresentationFormat>On-screen Show (4:3)</PresentationFormat>
  <Paragraphs>78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NOAA-PMEL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Mathis</dc:creator>
  <cp:lastModifiedBy>Darcy</cp:lastModifiedBy>
  <cp:revision>30</cp:revision>
  <dcterms:created xsi:type="dcterms:W3CDTF">2014-11-19T02:31:08Z</dcterms:created>
  <dcterms:modified xsi:type="dcterms:W3CDTF">2014-12-02T06:58:20Z</dcterms:modified>
</cp:coreProperties>
</file>