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8"/>
  </p:notesMasterIdLst>
  <p:handoutMasterIdLst>
    <p:handoutMasterId r:id="rId9"/>
  </p:handoutMasterIdLst>
  <p:sldIdLst>
    <p:sldId id="259" r:id="rId2"/>
    <p:sldId id="266" r:id="rId3"/>
    <p:sldId id="267" r:id="rId4"/>
    <p:sldId id="268" r:id="rId5"/>
    <p:sldId id="263" r:id="rId6"/>
    <p:sldId id="269" r:id="rId7"/>
  </p:sldIdLst>
  <p:sldSz cx="9144000" cy="6858000" type="letter"/>
  <p:notesSz cx="6858000" cy="9144000"/>
  <p:defaultTextStyle>
    <a:defPPr>
      <a:defRPr lang="en-US"/>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33CC"/>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0" autoAdjust="0"/>
    <p:restoredTop sz="76655" autoAdjust="0"/>
  </p:normalViewPr>
  <p:slideViewPr>
    <p:cSldViewPr>
      <p:cViewPr varScale="1">
        <p:scale>
          <a:sx n="87" d="100"/>
          <a:sy n="87" d="100"/>
        </p:scale>
        <p:origin x="-10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5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A9239A-3B11-4C57-B4F5-CCA94FD196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5400D5-7C58-4542-A158-49D97B7F53DC}">
      <dgm:prSet custT="1"/>
      <dgm:spPr>
        <a:noFill/>
        <a:ln>
          <a:noFill/>
        </a:ln>
      </dgm:spPr>
      <dgm:t>
        <a:bodyPr/>
        <a:lstStyle/>
        <a:p>
          <a:pPr algn="ctr" rtl="0"/>
          <a:r>
            <a:rPr lang="en-US" sz="2400" dirty="0" smtClean="0">
              <a:solidFill>
                <a:schemeClr val="tx1"/>
              </a:solidFill>
              <a:latin typeface="Calibri" pitchFamily="34" charset="0"/>
            </a:rPr>
            <a:t>National Hydropower Association</a:t>
          </a:r>
        </a:p>
        <a:p>
          <a:pPr algn="ctr" rtl="0"/>
          <a:r>
            <a:rPr lang="en-US" sz="2800" dirty="0" smtClean="0">
              <a:solidFill>
                <a:schemeClr val="tx1"/>
              </a:solidFill>
              <a:latin typeface="Calibri" pitchFamily="34" charset="0"/>
            </a:rPr>
            <a:t>Alaska Regional Meeting </a:t>
          </a:r>
        </a:p>
        <a:p>
          <a:pPr algn="ctr" rtl="0"/>
          <a:r>
            <a:rPr lang="en-US" sz="1800" dirty="0" smtClean="0">
              <a:solidFill>
                <a:schemeClr val="tx1"/>
              </a:solidFill>
              <a:latin typeface="Calibri" pitchFamily="34" charset="0"/>
            </a:rPr>
            <a:t>August 2011, Girdwood, AK </a:t>
          </a:r>
          <a:endParaRPr lang="en-US" sz="1600" dirty="0">
            <a:solidFill>
              <a:schemeClr val="tx1"/>
            </a:solidFill>
            <a:latin typeface="Calibri" pitchFamily="34" charset="0"/>
          </a:endParaRPr>
        </a:p>
      </dgm:t>
    </dgm:pt>
    <dgm:pt modelId="{CB00E509-7237-43B7-8881-4C1E00139E62}" type="parTrans" cxnId="{723D3055-6F00-4CFD-BD28-681495049D52}">
      <dgm:prSet/>
      <dgm:spPr/>
      <dgm:t>
        <a:bodyPr/>
        <a:lstStyle/>
        <a:p>
          <a:pPr algn="ctr"/>
          <a:endParaRPr lang="en-US"/>
        </a:p>
      </dgm:t>
    </dgm:pt>
    <dgm:pt modelId="{4F375DC1-CAA0-4399-BFD4-AB5E196E75D7}" type="sibTrans" cxnId="{723D3055-6F00-4CFD-BD28-681495049D52}">
      <dgm:prSet/>
      <dgm:spPr/>
      <dgm:t>
        <a:bodyPr/>
        <a:lstStyle/>
        <a:p>
          <a:pPr algn="ctr"/>
          <a:endParaRPr lang="en-US"/>
        </a:p>
      </dgm:t>
    </dgm:pt>
    <dgm:pt modelId="{51B5AC71-C15C-470E-B48D-B91ABBD1077B}" type="pres">
      <dgm:prSet presAssocID="{83A9239A-3B11-4C57-B4F5-CCA94FD196E3}" presName="linear" presStyleCnt="0">
        <dgm:presLayoutVars>
          <dgm:animLvl val="lvl"/>
          <dgm:resizeHandles val="exact"/>
        </dgm:presLayoutVars>
      </dgm:prSet>
      <dgm:spPr/>
      <dgm:t>
        <a:bodyPr/>
        <a:lstStyle/>
        <a:p>
          <a:endParaRPr lang="en-US"/>
        </a:p>
      </dgm:t>
    </dgm:pt>
    <dgm:pt modelId="{4980D6A3-DF05-452D-A1A7-7BF7C1652DF3}" type="pres">
      <dgm:prSet presAssocID="{4C5400D5-7C58-4542-A158-49D97B7F53DC}" presName="parentText" presStyleLbl="node1" presStyleIdx="0" presStyleCnt="1" custLinFactNeighborY="14984">
        <dgm:presLayoutVars>
          <dgm:chMax val="0"/>
          <dgm:bulletEnabled val="1"/>
        </dgm:presLayoutVars>
      </dgm:prSet>
      <dgm:spPr>
        <a:prstGeom prst="roundRect">
          <a:avLst/>
        </a:prstGeom>
      </dgm:spPr>
      <dgm:t>
        <a:bodyPr/>
        <a:lstStyle/>
        <a:p>
          <a:endParaRPr lang="en-US"/>
        </a:p>
      </dgm:t>
    </dgm:pt>
  </dgm:ptLst>
  <dgm:cxnLst>
    <dgm:cxn modelId="{C1D74B47-E9A5-4094-A6D1-15EB7AE6CA55}" type="presOf" srcId="{4C5400D5-7C58-4542-A158-49D97B7F53DC}" destId="{4980D6A3-DF05-452D-A1A7-7BF7C1652DF3}" srcOrd="0" destOrd="0" presId="urn:microsoft.com/office/officeart/2005/8/layout/vList2"/>
    <dgm:cxn modelId="{56DF0C94-FA01-4D8B-9A2B-802F889C50DA}" type="presOf" srcId="{83A9239A-3B11-4C57-B4F5-CCA94FD196E3}" destId="{51B5AC71-C15C-470E-B48D-B91ABBD1077B}" srcOrd="0" destOrd="0" presId="urn:microsoft.com/office/officeart/2005/8/layout/vList2"/>
    <dgm:cxn modelId="{723D3055-6F00-4CFD-BD28-681495049D52}" srcId="{83A9239A-3B11-4C57-B4F5-CCA94FD196E3}" destId="{4C5400D5-7C58-4542-A158-49D97B7F53DC}" srcOrd="0" destOrd="0" parTransId="{CB00E509-7237-43B7-8881-4C1E00139E62}" sibTransId="{4F375DC1-CAA0-4399-BFD4-AB5E196E75D7}"/>
    <dgm:cxn modelId="{E4488FBB-58D2-49C6-815E-CC1742C0061A}" type="presParOf" srcId="{51B5AC71-C15C-470E-B48D-B91ABBD1077B}" destId="{4980D6A3-DF05-452D-A1A7-7BF7C1652DF3}" srcOrd="0" destOrd="0" presId="urn:microsoft.com/office/officeart/2005/8/layout/vList2"/>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9239A-3B11-4C57-B4F5-CCA94FD196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5400D5-7C58-4542-A158-49D97B7F53DC}">
      <dgm:prSet custT="1"/>
      <dgm:spPr>
        <a:noFill/>
        <a:ln>
          <a:noFill/>
        </a:ln>
      </dgm:spPr>
      <dgm:t>
        <a:bodyPr/>
        <a:lstStyle/>
        <a:p>
          <a:pPr algn="ctr" rtl="0"/>
          <a:r>
            <a:rPr lang="en-US" sz="2400" dirty="0" smtClean="0">
              <a:solidFill>
                <a:schemeClr val="tx1"/>
              </a:solidFill>
              <a:latin typeface="Calibri" pitchFamily="34" charset="0"/>
            </a:rPr>
            <a:t>Alaska Power &amp; Telephone </a:t>
          </a:r>
        </a:p>
        <a:p>
          <a:pPr algn="ctr" rtl="0"/>
          <a:r>
            <a:rPr lang="en-US" sz="2000" dirty="0" smtClean="0">
              <a:solidFill>
                <a:schemeClr val="tx1"/>
              </a:solidFill>
              <a:latin typeface="Calibri" pitchFamily="34" charset="0"/>
            </a:rPr>
            <a:t>Presentation on the </a:t>
          </a:r>
        </a:p>
        <a:p>
          <a:pPr algn="ctr" rtl="0"/>
          <a:r>
            <a:rPr lang="en-US" sz="2800" dirty="0" smtClean="0">
              <a:solidFill>
                <a:schemeClr val="tx1"/>
              </a:solidFill>
              <a:latin typeface="Calibri" pitchFamily="34" charset="0"/>
            </a:rPr>
            <a:t>Yukon River Hydrokinetic Project at Eagle, AK</a:t>
          </a:r>
          <a:endParaRPr lang="en-US" sz="2800" dirty="0">
            <a:solidFill>
              <a:schemeClr val="tx1"/>
            </a:solidFill>
            <a:latin typeface="Calibri" pitchFamily="34" charset="0"/>
          </a:endParaRPr>
        </a:p>
      </dgm:t>
    </dgm:pt>
    <dgm:pt modelId="{CB00E509-7237-43B7-8881-4C1E00139E62}" type="parTrans" cxnId="{723D3055-6F00-4CFD-BD28-681495049D52}">
      <dgm:prSet/>
      <dgm:spPr/>
      <dgm:t>
        <a:bodyPr/>
        <a:lstStyle/>
        <a:p>
          <a:pPr algn="ctr"/>
          <a:endParaRPr lang="en-US"/>
        </a:p>
      </dgm:t>
    </dgm:pt>
    <dgm:pt modelId="{4F375DC1-CAA0-4399-BFD4-AB5E196E75D7}" type="sibTrans" cxnId="{723D3055-6F00-4CFD-BD28-681495049D52}">
      <dgm:prSet/>
      <dgm:spPr/>
      <dgm:t>
        <a:bodyPr/>
        <a:lstStyle/>
        <a:p>
          <a:pPr algn="ctr"/>
          <a:endParaRPr lang="en-US"/>
        </a:p>
      </dgm:t>
    </dgm:pt>
    <dgm:pt modelId="{51B5AC71-C15C-470E-B48D-B91ABBD1077B}" type="pres">
      <dgm:prSet presAssocID="{83A9239A-3B11-4C57-B4F5-CCA94FD196E3}" presName="linear" presStyleCnt="0">
        <dgm:presLayoutVars>
          <dgm:animLvl val="lvl"/>
          <dgm:resizeHandles val="exact"/>
        </dgm:presLayoutVars>
      </dgm:prSet>
      <dgm:spPr/>
      <dgm:t>
        <a:bodyPr/>
        <a:lstStyle/>
        <a:p>
          <a:endParaRPr lang="en-US"/>
        </a:p>
      </dgm:t>
    </dgm:pt>
    <dgm:pt modelId="{4980D6A3-DF05-452D-A1A7-7BF7C1652DF3}" type="pres">
      <dgm:prSet presAssocID="{4C5400D5-7C58-4542-A158-49D97B7F53DC}" presName="parentText" presStyleLbl="node1" presStyleIdx="0" presStyleCnt="1" custLinFactNeighborY="14984">
        <dgm:presLayoutVars>
          <dgm:chMax val="0"/>
          <dgm:bulletEnabled val="1"/>
        </dgm:presLayoutVars>
      </dgm:prSet>
      <dgm:spPr>
        <a:prstGeom prst="roundRect">
          <a:avLst/>
        </a:prstGeom>
      </dgm:spPr>
      <dgm:t>
        <a:bodyPr/>
        <a:lstStyle/>
        <a:p>
          <a:endParaRPr lang="en-US"/>
        </a:p>
      </dgm:t>
    </dgm:pt>
  </dgm:ptLst>
  <dgm:cxnLst>
    <dgm:cxn modelId="{B240CF86-FE28-4CB3-AADD-C68BF195F976}" type="presOf" srcId="{83A9239A-3B11-4C57-B4F5-CCA94FD196E3}" destId="{51B5AC71-C15C-470E-B48D-B91ABBD1077B}" srcOrd="0" destOrd="0" presId="urn:microsoft.com/office/officeart/2005/8/layout/vList2"/>
    <dgm:cxn modelId="{723D3055-6F00-4CFD-BD28-681495049D52}" srcId="{83A9239A-3B11-4C57-B4F5-CCA94FD196E3}" destId="{4C5400D5-7C58-4542-A158-49D97B7F53DC}" srcOrd="0" destOrd="0" parTransId="{CB00E509-7237-43B7-8881-4C1E00139E62}" sibTransId="{4F375DC1-CAA0-4399-BFD4-AB5E196E75D7}"/>
    <dgm:cxn modelId="{5C01905B-C138-4116-BF3B-87E9CA420264}" type="presOf" srcId="{4C5400D5-7C58-4542-A158-49D97B7F53DC}" destId="{4980D6A3-DF05-452D-A1A7-7BF7C1652DF3}" srcOrd="0" destOrd="0" presId="urn:microsoft.com/office/officeart/2005/8/layout/vList2"/>
    <dgm:cxn modelId="{5F7D0080-C2CC-48E7-BDE8-5042E94CC4F9}" type="presParOf" srcId="{51B5AC71-C15C-470E-B48D-B91ABBD1077B}" destId="{4980D6A3-DF05-452D-A1A7-7BF7C1652DF3}" srcOrd="0" destOrd="0" presId="urn:microsoft.com/office/officeart/2005/8/layout/vList2"/>
  </dgm:cxnLst>
  <dgm:bg/>
  <dgm:whole>
    <a:ln>
      <a:noFill/>
    </a:ln>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80D6A3-DF05-452D-A1A7-7BF7C1652DF3}">
      <dsp:nvSpPr>
        <dsp:cNvPr id="0" name=""/>
        <dsp:cNvSpPr/>
      </dsp:nvSpPr>
      <dsp:spPr>
        <a:xfrm>
          <a:off x="0" y="590"/>
          <a:ext cx="5562600" cy="1599609"/>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Calibri" pitchFamily="34" charset="0"/>
            </a:rPr>
            <a:t>National Hydropower Association</a:t>
          </a:r>
        </a:p>
        <a:p>
          <a:pPr lvl="0" algn="ctr" defTabSz="1066800" rtl="0">
            <a:lnSpc>
              <a:spcPct val="90000"/>
            </a:lnSpc>
            <a:spcBef>
              <a:spcPct val="0"/>
            </a:spcBef>
            <a:spcAft>
              <a:spcPct val="35000"/>
            </a:spcAft>
          </a:pPr>
          <a:r>
            <a:rPr lang="en-US" sz="2800" kern="1200" dirty="0" smtClean="0">
              <a:solidFill>
                <a:schemeClr val="tx1"/>
              </a:solidFill>
              <a:latin typeface="Calibri" pitchFamily="34" charset="0"/>
            </a:rPr>
            <a:t>Alaska Regional Meeting </a:t>
          </a:r>
        </a:p>
        <a:p>
          <a:pPr lvl="0" algn="ctr" defTabSz="1066800" rtl="0">
            <a:lnSpc>
              <a:spcPct val="90000"/>
            </a:lnSpc>
            <a:spcBef>
              <a:spcPct val="0"/>
            </a:spcBef>
            <a:spcAft>
              <a:spcPct val="35000"/>
            </a:spcAft>
          </a:pPr>
          <a:r>
            <a:rPr lang="en-US" sz="1800" kern="1200" dirty="0" smtClean="0">
              <a:solidFill>
                <a:schemeClr val="tx1"/>
              </a:solidFill>
              <a:latin typeface="Calibri" pitchFamily="34" charset="0"/>
            </a:rPr>
            <a:t>August 2011, Girdwood, AK </a:t>
          </a:r>
          <a:endParaRPr lang="en-US" sz="1600" kern="1200" dirty="0">
            <a:solidFill>
              <a:schemeClr val="tx1"/>
            </a:solidFill>
            <a:latin typeface="Calibri" pitchFamily="34" charset="0"/>
          </a:endParaRPr>
        </a:p>
      </dsp:txBody>
      <dsp:txXfrm>
        <a:off x="0" y="590"/>
        <a:ext cx="5562600" cy="15996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80D6A3-DF05-452D-A1A7-7BF7C1652DF3}">
      <dsp:nvSpPr>
        <dsp:cNvPr id="0" name=""/>
        <dsp:cNvSpPr/>
      </dsp:nvSpPr>
      <dsp:spPr>
        <a:xfrm>
          <a:off x="0" y="1171"/>
          <a:ext cx="8001000" cy="1522828"/>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1"/>
              </a:solidFill>
              <a:latin typeface="Calibri" pitchFamily="34" charset="0"/>
            </a:rPr>
            <a:t>Alaska Power &amp; Telephone </a:t>
          </a:r>
        </a:p>
        <a:p>
          <a:pPr lvl="0" algn="ctr" defTabSz="1066800" rtl="0">
            <a:lnSpc>
              <a:spcPct val="90000"/>
            </a:lnSpc>
            <a:spcBef>
              <a:spcPct val="0"/>
            </a:spcBef>
            <a:spcAft>
              <a:spcPct val="35000"/>
            </a:spcAft>
          </a:pPr>
          <a:r>
            <a:rPr lang="en-US" sz="2000" kern="1200" dirty="0" smtClean="0">
              <a:solidFill>
                <a:schemeClr val="tx1"/>
              </a:solidFill>
              <a:latin typeface="Calibri" pitchFamily="34" charset="0"/>
            </a:rPr>
            <a:t>Presentation on the </a:t>
          </a:r>
        </a:p>
        <a:p>
          <a:pPr lvl="0" algn="ctr" defTabSz="1066800" rtl="0">
            <a:lnSpc>
              <a:spcPct val="90000"/>
            </a:lnSpc>
            <a:spcBef>
              <a:spcPct val="0"/>
            </a:spcBef>
            <a:spcAft>
              <a:spcPct val="35000"/>
            </a:spcAft>
          </a:pPr>
          <a:r>
            <a:rPr lang="en-US" sz="2800" kern="1200" dirty="0" smtClean="0">
              <a:solidFill>
                <a:schemeClr val="tx1"/>
              </a:solidFill>
              <a:latin typeface="Calibri" pitchFamily="34" charset="0"/>
            </a:rPr>
            <a:t>Yukon River Hydrokinetic Project at Eagle, AK</a:t>
          </a:r>
          <a:endParaRPr lang="en-US" sz="2800" kern="1200" dirty="0">
            <a:solidFill>
              <a:schemeClr val="tx1"/>
            </a:solidFill>
            <a:latin typeface="Calibri" pitchFamily="34" charset="0"/>
          </a:endParaRPr>
        </a:p>
      </dsp:txBody>
      <dsp:txXfrm>
        <a:off x="0" y="1171"/>
        <a:ext cx="8001000" cy="15228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dirty="0"/>
          </a:p>
        </p:txBody>
      </p:sp>
      <p:sp>
        <p:nvSpPr>
          <p:cNvPr id="185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dirty="0"/>
          </a:p>
        </p:txBody>
      </p:sp>
      <p:sp>
        <p:nvSpPr>
          <p:cNvPr id="185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dirty="0"/>
          </a:p>
        </p:txBody>
      </p:sp>
      <p:sp>
        <p:nvSpPr>
          <p:cNvPr id="185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27761E1C-E693-424F-B00F-70D595CE19E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dirty="0"/>
          </a:p>
        </p:txBody>
      </p:sp>
      <p:sp>
        <p:nvSpPr>
          <p:cNvPr id="182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dirty="0"/>
          </a:p>
        </p:txBody>
      </p:sp>
      <p:sp>
        <p:nvSpPr>
          <p:cNvPr id="614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2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2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dirty="0"/>
          </a:p>
        </p:txBody>
      </p:sp>
      <p:sp>
        <p:nvSpPr>
          <p:cNvPr id="182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7ABF96ED-C350-4E4D-AB23-804DD18A216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E280E21-37C5-4B8B-AFB3-04727A0D1660}" type="slidenum">
              <a:rPr lang="en-US"/>
              <a:pPr/>
              <a:t>1</a:t>
            </a:fld>
            <a:endParaRPr lang="en-US" dirty="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dirty="0" smtClean="0"/>
              <a:t>Good morning ladies and gentlemen it is a</a:t>
            </a:r>
            <a:r>
              <a:rPr lang="en-US" baseline="0" dirty="0" smtClean="0"/>
              <a:t> pleasure to be here.</a:t>
            </a:r>
            <a:endParaRPr lang="en-US" dirty="0" smtClean="0"/>
          </a:p>
          <a:p>
            <a:pPr eaLnBrk="1" hangingPunct="1"/>
            <a:r>
              <a:rPr lang="en-US" dirty="0" smtClean="0"/>
              <a:t>My name is Bob Grimm, </a:t>
            </a:r>
            <a:r>
              <a:rPr lang="en-US" baseline="0" dirty="0" smtClean="0"/>
              <a:t>I am the president of Alaska Power &amp; Telephone.</a:t>
            </a:r>
          </a:p>
          <a:p>
            <a:pPr eaLnBrk="1" hangingPunct="1"/>
            <a:r>
              <a:rPr lang="en-US" baseline="0" dirty="0" smtClean="0"/>
              <a:t>Before I begin I would like to thank the NHA and the other sponsors for organizing this event.</a:t>
            </a:r>
          </a:p>
          <a:p>
            <a:pPr eaLnBrk="1" hangingPunct="1"/>
            <a:r>
              <a:rPr lang="en-US" dirty="0" smtClean="0"/>
              <a:t>I have a short presentation</a:t>
            </a:r>
            <a:r>
              <a:rPr lang="en-US" baseline="0" dirty="0" smtClean="0"/>
              <a:t> that describes our companies experience in the application of a hydrokinetic turbine generator operating in the Yukon River at Eagle, AK.</a:t>
            </a:r>
          </a:p>
          <a:p>
            <a:pPr eaLnBrk="1" hangingPunct="1"/>
            <a:r>
              <a:rPr lang="en-US" baseline="0" dirty="0" smtClean="0"/>
              <a:t>This project was undertaken in an effort to determine the potential of the new technology to provide energy from a renewable resource. </a:t>
            </a:r>
          </a:p>
          <a:p>
            <a:pPr eaLnBrk="1" hangingPunct="1"/>
            <a:r>
              <a:rPr lang="en-US" dirty="0" smtClean="0"/>
              <a:t>AP&amp;T is committed to the development of renewable energy solutions and their application in the rural Alaskan communities that it serves.</a:t>
            </a:r>
          </a:p>
          <a:p>
            <a:pPr eaLnBrk="1" hangingPunct="1"/>
            <a:r>
              <a:rPr lang="en-US" dirty="0" smtClean="0"/>
              <a:t>Over the years AP&amp;T has implemented several renewable energy projects that</a:t>
            </a:r>
            <a:r>
              <a:rPr lang="en-US" baseline="0" dirty="0" smtClean="0"/>
              <a:t> have </a:t>
            </a:r>
            <a:r>
              <a:rPr lang="en-US" dirty="0" smtClean="0"/>
              <a:t>replaced a majority of its diesel generation and it continues with this effort by looking for new opportunities and evaluating new renewable energy technologies.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E280E21-37C5-4B8B-AFB3-04727A0D1660}" type="slidenum">
              <a:rPr lang="en-US"/>
              <a:pPr/>
              <a:t>2</a:t>
            </a:fld>
            <a:endParaRPr lang="en-US" dirty="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dirty="0" smtClean="0"/>
              <a:t>The concept</a:t>
            </a:r>
            <a:r>
              <a:rPr lang="en-US" baseline="0" dirty="0" smtClean="0"/>
              <a:t> for the project was developed over a decade ago and plans were made to install the equipment at that time. </a:t>
            </a:r>
          </a:p>
          <a:p>
            <a:pPr eaLnBrk="1" hangingPunct="1"/>
            <a:r>
              <a:rPr lang="en-US" baseline="0" dirty="0" smtClean="0"/>
              <a:t>However the project was shelved for several years until 2006 when a request was made for funding to the Denali Commission.</a:t>
            </a:r>
          </a:p>
          <a:p>
            <a:pPr eaLnBrk="1" hangingPunct="1"/>
            <a:r>
              <a:rPr lang="en-US" baseline="0" dirty="0" smtClean="0"/>
              <a:t>The funding request was for the multi-year study to evaluate the application of a hydrokinetic turbine generator integrated into the power system of Eagle.</a:t>
            </a:r>
          </a:p>
          <a:p>
            <a:pPr eaLnBrk="1" hangingPunct="1"/>
            <a:r>
              <a:rPr lang="en-US" baseline="0" dirty="0" smtClean="0"/>
              <a:t>The funding was awarded in 2007 and project activities commenced in the fall of that year.</a:t>
            </a:r>
          </a:p>
          <a:p>
            <a:pPr eaLnBrk="1" hangingPunct="1"/>
            <a:r>
              <a:rPr lang="en-US" baseline="0" dirty="0" smtClean="0"/>
              <a:t>Previous permits were updated and scientists and technicians were contracted to perform site studies.</a:t>
            </a:r>
          </a:p>
          <a:p>
            <a:pPr eaLnBrk="1" hangingPunct="1"/>
            <a:r>
              <a:rPr lang="en-US" baseline="0" dirty="0" smtClean="0"/>
              <a:t>A contract was issued for the turbine equipment and engineering activities were underway to design the project facilities.</a:t>
            </a:r>
          </a:p>
          <a:p>
            <a:pPr eaLnBrk="1" hangingPunct="1"/>
            <a:r>
              <a:rPr lang="en-US" baseline="0" dirty="0" smtClean="0"/>
              <a:t>In early 2009 it was necessary to replace the turbine equipment supplier and New Energy was selected to provide the turbine.</a:t>
            </a:r>
          </a:p>
          <a:p>
            <a:pPr eaLnBrk="1" hangingPunct="1"/>
            <a:r>
              <a:rPr lang="en-US" baseline="0" dirty="0" smtClean="0"/>
              <a:t>In 2009 an additional funding request was made to the Denali Commission and in 2010 the additional funding was granted.</a:t>
            </a:r>
          </a:p>
          <a:p>
            <a:pPr eaLnBrk="1" hangingPunct="1"/>
            <a:r>
              <a:rPr lang="en-US" baseline="0" dirty="0" smtClean="0"/>
              <a:t>In 2010 the equipment was deployed and commissioned.</a:t>
            </a:r>
          </a:p>
          <a:p>
            <a:pPr eaLnBrk="1" hangingPunct="1"/>
            <a:r>
              <a:rPr lang="en-US" baseline="0" dirty="0" smtClean="0"/>
              <a:t>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E280E21-37C5-4B8B-AFB3-04727A0D1660}" type="slidenum">
              <a:rPr lang="en-US"/>
              <a:pPr/>
              <a:t>3</a:t>
            </a:fld>
            <a:endParaRPr lang="en-US" dirty="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baseline="0" dirty="0" smtClean="0"/>
              <a:t>The equipment operated successfully but was taken out of service after sustaining serious damage from the impact large debris during a heavy river drift event.</a:t>
            </a:r>
          </a:p>
          <a:p>
            <a:pPr eaLnBrk="1" hangingPunct="1"/>
            <a:r>
              <a:rPr lang="en-US" baseline="0" dirty="0" smtClean="0"/>
              <a:t>The equipment was repaired and put back into service only to be seriously damaged again ten days later in another heavy drift event at which time the equipment was taken out of service for the balance of the operating season.  </a:t>
            </a:r>
          </a:p>
          <a:p>
            <a:pPr eaLnBrk="1" hangingPunct="1"/>
            <a:r>
              <a:rPr lang="en-US" baseline="0" dirty="0" smtClean="0"/>
              <a:t>In early 2011 it was decided to work in cooperation with ACEP and a proposal was drafted and submitted to the Denali Commission seeking their approval to move the equipment to the ACEP test facility in Nenana for further studies.</a:t>
            </a:r>
          </a:p>
          <a:p>
            <a:pPr eaLnBrk="1" hangingPunct="1"/>
            <a:r>
              <a:rPr lang="en-US" baseline="0" dirty="0" smtClean="0"/>
              <a:t>This summer the Denali Commission approved this rescope of the project and today activities are underway to demobilize the equipment from Eagle and transport it to Nenana.</a:t>
            </a:r>
          </a:p>
          <a:p>
            <a:pPr eaLnBrk="1" hangingPunct="1"/>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E280E21-37C5-4B8B-AFB3-04727A0D1660}" type="slidenum">
              <a:rPr lang="en-US"/>
              <a:pPr/>
              <a:t>4</a:t>
            </a:fld>
            <a:endParaRPr lang="en-US" dirty="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baseline="0" dirty="0" smtClean="0"/>
              <a:t> </a:t>
            </a:r>
          </a:p>
          <a:p>
            <a:pPr eaLnBrk="1" hangingPunct="1"/>
            <a:r>
              <a:rPr lang="en-US" baseline="0" dirty="0" smtClean="0"/>
              <a:t> AP&amp;T is determined to find the ways and means to reduce its dependence on fossil fuels for generation of electrical power.</a:t>
            </a:r>
          </a:p>
          <a:p>
            <a:pPr eaLnBrk="1" hangingPunct="1"/>
            <a:r>
              <a:rPr lang="en-US" baseline="0" dirty="0" smtClean="0"/>
              <a:t>The hydrokinetic turbine is a technology that has great promise to meet this goal.</a:t>
            </a:r>
          </a:p>
          <a:p>
            <a:pPr eaLnBrk="1" hangingPunct="1"/>
            <a:r>
              <a:rPr lang="en-US" baseline="0" dirty="0" smtClean="0"/>
              <a:t>The success of AP&amp;T in its deployment and operation of this technology in Eagle points to its viability.</a:t>
            </a:r>
          </a:p>
          <a:p>
            <a:pPr eaLnBrk="1" hangingPunct="1"/>
            <a:endParaRPr lang="en-US" baseline="0" dirty="0" smtClean="0"/>
          </a:p>
          <a:p>
            <a:pPr eaLnBrk="1" hangingPunct="1"/>
            <a:endParaRPr lang="en-US" baseline="0" dirty="0" smtClean="0"/>
          </a:p>
          <a:p>
            <a:pPr eaLnBrk="1" hangingPunct="1"/>
            <a:endParaRPr lang="en-US" baseline="0"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E280E21-37C5-4B8B-AFB3-04727A0D1660}" type="slidenum">
              <a:rPr lang="en-US"/>
              <a:pPr/>
              <a:t>5</a:t>
            </a:fld>
            <a:endParaRPr lang="en-US" dirty="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baseline="0" dirty="0" smtClean="0"/>
              <a:t> </a:t>
            </a:r>
          </a:p>
          <a:p>
            <a:pPr eaLnBrk="1" hangingPunct="1"/>
            <a:r>
              <a:rPr lang="en-US" baseline="0" dirty="0" smtClean="0"/>
              <a:t>The Eagle project was the first of its kind in Alaska to fully integrate the hydrokinetic generation into an existing electric power utility.</a:t>
            </a:r>
          </a:p>
          <a:p>
            <a:pPr eaLnBrk="1" hangingPunct="1"/>
            <a:r>
              <a:rPr lang="en-US" baseline="0" dirty="0" smtClean="0"/>
              <a:t>The successful parallel and stand alone operation of the hydrokinetic system providing power to the existing generation system proves that the power conversion technology is robust and dependable. </a:t>
            </a:r>
          </a:p>
          <a:p>
            <a:pPr eaLnBrk="1" hangingPunct="1"/>
            <a:r>
              <a:rPr lang="en-US" baseline="0" dirty="0" smtClean="0"/>
              <a:t>Our experience shows that the operation of this technology has very low impact on the river environment.</a:t>
            </a:r>
          </a:p>
          <a:p>
            <a:pPr eaLnBrk="1" hangingPunct="1"/>
            <a:r>
              <a:rPr lang="en-US" baseline="0" dirty="0" smtClean="0"/>
              <a:t>Concurrent laboratory studies have shown that the EnCurrent vertical axis cross flow turbine has negligible impact on fish.</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2E280E21-37C5-4B8B-AFB3-04727A0D1660}" type="slidenum">
              <a:rPr lang="en-US"/>
              <a:pPr/>
              <a:t>6</a:t>
            </a:fld>
            <a:endParaRPr lang="en-US" dirty="0"/>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baseline="0" dirty="0" smtClean="0"/>
              <a:t>However it is clear from our experience that the ultimate success of this technology will be sensitive to the location that the technology is applied.</a:t>
            </a:r>
          </a:p>
          <a:p>
            <a:pPr eaLnBrk="1" hangingPunct="1"/>
            <a:r>
              <a:rPr lang="en-US" baseline="0" dirty="0" smtClean="0"/>
              <a:t>It turns out that operating this hydrokinetic device in the middle of the Yukon has proved not to be economical at this time.</a:t>
            </a:r>
          </a:p>
          <a:p>
            <a:pPr eaLnBrk="1" hangingPunct="1"/>
            <a:r>
              <a:rPr lang="en-US" baseline="0" dirty="0" smtClean="0"/>
              <a:t>However there are potential sites near other communities that are served by AP&amp;T where this technology may be successfully utilized.</a:t>
            </a:r>
          </a:p>
          <a:p>
            <a:pPr eaLnBrk="1" hangingPunct="1"/>
            <a:r>
              <a:rPr lang="en-US" baseline="0" dirty="0" smtClean="0"/>
              <a:t>These sites include both river and tidal locations.</a:t>
            </a:r>
          </a:p>
          <a:p>
            <a:pPr eaLnBrk="1" hangingPunct="1"/>
            <a:r>
              <a:rPr lang="en-US" baseline="0" dirty="0" smtClean="0"/>
              <a:t>And throughout Alaska there are many communities that may be well served by the application of a hydrokinetic turbine generator.</a:t>
            </a:r>
          </a:p>
          <a:p>
            <a:pPr eaLnBrk="1" hangingPunct="1"/>
            <a:r>
              <a:rPr lang="en-US" baseline="0" dirty="0" smtClean="0"/>
              <a:t>With the continued study of this technology by organizations like ACEP it is possible that the means can be discovered to mitigate the recognized challenges. </a:t>
            </a:r>
          </a:p>
          <a:p>
            <a:pPr eaLnBrk="1" hangingPunct="1"/>
            <a:endParaRPr lang="en-US" baseline="0" dirty="0" smtClean="0"/>
          </a:p>
          <a:p>
            <a:pPr eaLnBrk="1" hangingPunct="1"/>
            <a:r>
              <a:rPr lang="en-US" baseline="0" dirty="0" smtClean="0"/>
              <a:t>Thank you ladies and gentlemen that concludes my presentation. </a:t>
            </a:r>
          </a:p>
          <a:p>
            <a:pPr eaLnBrk="1" hangingPunct="1"/>
            <a:endParaRPr lang="en-US" baseline="0" dirty="0" smtClean="0"/>
          </a:p>
          <a:p>
            <a:pPr eaLnBrk="1" hangingPunct="1"/>
            <a:r>
              <a:rPr lang="en-US" baseline="0" dirty="0" smtClean="0"/>
              <a:t> </a:t>
            </a:r>
          </a:p>
          <a:p>
            <a:pPr eaLnBrk="1" hangingPunct="1"/>
            <a:r>
              <a:rPr lang="en-US" baseline="0" dirty="0" smtClean="0"/>
              <a:t>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13211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321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ECDB1F1D-16E9-418F-8809-BABD9F141305}"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6C9475AB-52DE-4CA0-B7AA-240CD937717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889F5A8A-A0FC-4C77-AB46-360B725781A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6A937F46-28A2-4B7D-89E5-573A12E759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C9878D0-396D-4534-BA08-9238627252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7EAD514D-A245-4A29-83A5-D81D1D8D619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4C261A18-2A03-424E-80F3-A0309F44509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68EF9E2D-B1E7-4B99-B1B5-E4B4F136834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14D20911-D596-4D9C-BD49-F9EC2B89213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BC4C6B92-49A9-47C4-B5D0-FC70C48F9C4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4D83F5E5-3E40-4B71-AB60-B8622CEDCD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A9D324EF-53BC-4217-B2A0-CD323D29D35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3107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13107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13107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13107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13108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108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3108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3108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3108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3108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13108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3108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13109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13109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13109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13109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13109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9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effectLst>
                  <a:outerShdw blurRad="38100" dist="38100" dir="2700000" algn="tl">
                    <a:srgbClr val="000000"/>
                  </a:outerShdw>
                </a:effectLst>
              </a:defRPr>
            </a:lvl1pPr>
          </a:lstStyle>
          <a:p>
            <a:pPr>
              <a:defRPr/>
            </a:pPr>
            <a:endParaRPr lang="en-US" dirty="0"/>
          </a:p>
        </p:txBody>
      </p:sp>
      <p:sp>
        <p:nvSpPr>
          <p:cNvPr id="13109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200" smtClean="0">
                <a:effectLst>
                  <a:outerShdw blurRad="38100" dist="38100" dir="2700000" algn="tl">
                    <a:srgbClr val="000000"/>
                  </a:outerShdw>
                </a:effectLst>
              </a:defRPr>
            </a:lvl1pPr>
          </a:lstStyle>
          <a:p>
            <a:pPr>
              <a:defRPr/>
            </a:pPr>
            <a:endParaRPr lang="en-US" dirty="0"/>
          </a:p>
        </p:txBody>
      </p:sp>
      <p:sp>
        <p:nvSpPr>
          <p:cNvPr id="13109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effectLst>
                  <a:outerShdw blurRad="38100" dist="38100" dir="2700000" algn="tl">
                    <a:srgbClr val="000000"/>
                  </a:outerShdw>
                </a:effectLst>
              </a:defRPr>
            </a:lvl1pPr>
          </a:lstStyle>
          <a:p>
            <a:pPr>
              <a:defRPr/>
            </a:pPr>
            <a:fld id="{14165398-9569-47C7-A38E-CA1912474E97}"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61"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2895600" y="381000"/>
          <a:ext cx="55626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NHA_2C_highres"/>
          <p:cNvPicPr/>
          <p:nvPr/>
        </p:nvPicPr>
        <p:blipFill>
          <a:blip r:embed="rId8" cstate="print"/>
          <a:srcRect/>
          <a:stretch>
            <a:fillRect/>
          </a:stretch>
        </p:blipFill>
        <p:spPr bwMode="auto">
          <a:xfrm>
            <a:off x="762000" y="533400"/>
            <a:ext cx="1828800" cy="1371600"/>
          </a:xfrm>
          <a:prstGeom prst="rect">
            <a:avLst/>
          </a:prstGeom>
          <a:noFill/>
          <a:ln w="9525">
            <a:noFill/>
            <a:miter lim="800000"/>
            <a:headEnd/>
            <a:tailEnd/>
          </a:ln>
        </p:spPr>
      </p:pic>
      <p:graphicFrame>
        <p:nvGraphicFramePr>
          <p:cNvPr id="9" name="Diagram 8"/>
          <p:cNvGraphicFramePr/>
          <p:nvPr/>
        </p:nvGraphicFramePr>
        <p:xfrm>
          <a:off x="609600" y="2590800"/>
          <a:ext cx="8001000" cy="152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5" descr="C:\BB-PRO\AP&amp;T\01-admin\Logos\Logos\APT09Logo\APT09.jpg"/>
          <p:cNvPicPr>
            <a:picLocks noChangeAspect="1" noChangeArrowheads="1"/>
          </p:cNvPicPr>
          <p:nvPr/>
        </p:nvPicPr>
        <p:blipFill>
          <a:blip r:embed="rId14" cstate="print"/>
          <a:srcRect/>
          <a:stretch>
            <a:fillRect/>
          </a:stretch>
        </p:blipFill>
        <p:spPr bwMode="auto">
          <a:xfrm>
            <a:off x="7239000" y="5791200"/>
            <a:ext cx="1649413" cy="87471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BB-PRO\AP&amp;T\02-projects\Eagle\Images\Photos\2010 McCready\MM20100712\Eagle Still Images\EgleTurbineBrgeSunSM.jpg"/>
          <p:cNvPicPr>
            <a:picLocks noChangeAspect="1" noChangeArrowheads="1"/>
          </p:cNvPicPr>
          <p:nvPr/>
        </p:nvPicPr>
        <p:blipFill>
          <a:blip r:embed="rId3" cstate="print"/>
          <a:srcRect l="17475" t="25890" r="4854" b="22330"/>
          <a:stretch>
            <a:fillRect/>
          </a:stretch>
        </p:blipFill>
        <p:spPr bwMode="auto">
          <a:xfrm>
            <a:off x="1905000" y="1219200"/>
            <a:ext cx="5334000" cy="2667000"/>
          </a:xfrm>
          <a:prstGeom prst="rect">
            <a:avLst/>
          </a:prstGeom>
          <a:ln>
            <a:noFill/>
          </a:ln>
          <a:effectLst>
            <a:softEdge rad="112500"/>
          </a:effectLst>
        </p:spPr>
      </p:pic>
      <p:sp>
        <p:nvSpPr>
          <p:cNvPr id="10" name="TextBox 9"/>
          <p:cNvSpPr txBox="1"/>
          <p:nvPr/>
        </p:nvSpPr>
        <p:spPr>
          <a:xfrm>
            <a:off x="1066800" y="6550223"/>
            <a:ext cx="2929456" cy="307777"/>
          </a:xfrm>
          <a:prstGeom prst="rect">
            <a:avLst/>
          </a:prstGeom>
          <a:noFill/>
        </p:spPr>
        <p:txBody>
          <a:bodyPr wrap="none" rtlCol="0">
            <a:spAutoFit/>
          </a:bodyPr>
          <a:lstStyle/>
          <a:p>
            <a:r>
              <a:rPr lang="en-US" sz="1400" dirty="0" smtClean="0">
                <a:latin typeface="Calibri" pitchFamily="34" charset="0"/>
              </a:rPr>
              <a:t>Alaska Regional Meeting August 2011</a:t>
            </a:r>
            <a:endParaRPr lang="en-US" sz="1400" dirty="0">
              <a:latin typeface="Calibri" pitchFamily="34" charset="0"/>
            </a:endParaRPr>
          </a:p>
        </p:txBody>
      </p:sp>
      <p:pic>
        <p:nvPicPr>
          <p:cNvPr id="11" name="Picture 10" descr="NHA_2C_highres"/>
          <p:cNvPicPr/>
          <p:nvPr/>
        </p:nvPicPr>
        <p:blipFill>
          <a:blip r:embed="rId4" cstate="print"/>
          <a:srcRect l="5804" t="6926" r="7143" b="23810"/>
          <a:stretch>
            <a:fillRect/>
          </a:stretch>
        </p:blipFill>
        <p:spPr bwMode="auto">
          <a:xfrm>
            <a:off x="228600" y="6324600"/>
            <a:ext cx="762000" cy="457200"/>
          </a:xfrm>
          <a:prstGeom prst="rect">
            <a:avLst/>
          </a:prstGeom>
          <a:noFill/>
          <a:ln w="9525">
            <a:noFill/>
            <a:miter lim="800000"/>
            <a:headEnd/>
            <a:tailEnd/>
          </a:ln>
        </p:spPr>
      </p:pic>
      <p:sp>
        <p:nvSpPr>
          <p:cNvPr id="8" name="Rectangle 7"/>
          <p:cNvSpPr/>
          <p:nvPr/>
        </p:nvSpPr>
        <p:spPr>
          <a:xfrm>
            <a:off x="304800" y="228600"/>
            <a:ext cx="4114800" cy="400110"/>
          </a:xfrm>
          <a:prstGeom prst="rect">
            <a:avLst/>
          </a:prstGeom>
        </p:spPr>
        <p:txBody>
          <a:bodyPr wrap="square">
            <a:spAutoFit/>
          </a:bodyPr>
          <a:lstStyle/>
          <a:p>
            <a:pPr lvl="0"/>
            <a:r>
              <a:rPr lang="en-US" dirty="0" smtClean="0">
                <a:solidFill>
                  <a:schemeClr val="tx1"/>
                </a:solidFill>
                <a:latin typeface="Calibri" pitchFamily="34" charset="0"/>
              </a:rPr>
              <a:t>Yukon River Hydrokinetic Project</a:t>
            </a:r>
            <a:endParaRPr lang="en-US" dirty="0">
              <a:solidFill>
                <a:schemeClr val="tx1"/>
              </a:solidFill>
              <a:latin typeface="Calibri" pitchFamily="34" charset="0"/>
            </a:endParaRPr>
          </a:p>
        </p:txBody>
      </p:sp>
      <p:sp>
        <p:nvSpPr>
          <p:cNvPr id="12" name="TextBox 11"/>
          <p:cNvSpPr txBox="1"/>
          <p:nvPr/>
        </p:nvSpPr>
        <p:spPr>
          <a:xfrm>
            <a:off x="228600" y="3962400"/>
            <a:ext cx="3048000" cy="1631216"/>
          </a:xfrm>
          <a:prstGeom prst="rect">
            <a:avLst/>
          </a:prstGeom>
          <a:noFill/>
        </p:spPr>
        <p:txBody>
          <a:bodyPr wrap="square" rtlCol="0">
            <a:spAutoFit/>
          </a:bodyPr>
          <a:lstStyle/>
          <a:p>
            <a:r>
              <a:rPr lang="en-US" sz="1600" dirty="0" smtClean="0">
                <a:latin typeface="Calibri" pitchFamily="34" charset="0"/>
              </a:rPr>
              <a:t>Engineering</a:t>
            </a:r>
          </a:p>
          <a:p>
            <a:pPr>
              <a:buFont typeface="Arial" pitchFamily="34" charset="0"/>
              <a:buChar char="•"/>
            </a:pPr>
            <a:r>
              <a:rPr lang="en-US" sz="1400" dirty="0">
                <a:latin typeface="Calibri" pitchFamily="34" charset="0"/>
              </a:rPr>
              <a:t>M</a:t>
            </a:r>
            <a:r>
              <a:rPr lang="en-US" sz="1400" dirty="0" smtClean="0">
                <a:latin typeface="Calibri" pitchFamily="34" charset="0"/>
              </a:rPr>
              <a:t>anagement</a:t>
            </a:r>
          </a:p>
          <a:p>
            <a:pPr>
              <a:buFont typeface="Arial" pitchFamily="34" charset="0"/>
              <a:buChar char="•"/>
            </a:pPr>
            <a:r>
              <a:rPr lang="en-US" sz="1400" dirty="0" smtClean="0">
                <a:latin typeface="Calibri" pitchFamily="34" charset="0"/>
              </a:rPr>
              <a:t>Technical solutions</a:t>
            </a:r>
          </a:p>
          <a:p>
            <a:pPr lvl="1">
              <a:buFont typeface="Arial" pitchFamily="34" charset="0"/>
              <a:buChar char="•"/>
            </a:pPr>
            <a:r>
              <a:rPr lang="en-US" sz="1400" dirty="0" smtClean="0">
                <a:latin typeface="Calibri" pitchFamily="34" charset="0"/>
              </a:rPr>
              <a:t>Deployment/Recovery</a:t>
            </a:r>
          </a:p>
          <a:p>
            <a:pPr lvl="1">
              <a:buFont typeface="Arial" pitchFamily="34" charset="0"/>
              <a:buChar char="•"/>
            </a:pPr>
            <a:r>
              <a:rPr lang="en-US" sz="1400" dirty="0" smtClean="0">
                <a:latin typeface="Calibri" pitchFamily="34" charset="0"/>
              </a:rPr>
              <a:t>Anchoring/Mooring</a:t>
            </a:r>
          </a:p>
          <a:p>
            <a:pPr lvl="1">
              <a:buFont typeface="Arial" pitchFamily="34" charset="0"/>
              <a:buChar char="•"/>
            </a:pPr>
            <a:r>
              <a:rPr lang="en-US" sz="1400" dirty="0" smtClean="0">
                <a:latin typeface="Calibri" pitchFamily="34" charset="0"/>
              </a:rPr>
              <a:t>O&amp;M procedures</a:t>
            </a:r>
            <a:endParaRPr lang="en-US" sz="1400" dirty="0">
              <a:latin typeface="Calibri" pitchFamily="34" charset="0"/>
            </a:endParaRPr>
          </a:p>
        </p:txBody>
      </p:sp>
      <p:sp>
        <p:nvSpPr>
          <p:cNvPr id="15" name="TextBox 14"/>
          <p:cNvSpPr txBox="1"/>
          <p:nvPr/>
        </p:nvSpPr>
        <p:spPr>
          <a:xfrm>
            <a:off x="2819400" y="3962400"/>
            <a:ext cx="1752600" cy="1631216"/>
          </a:xfrm>
          <a:prstGeom prst="rect">
            <a:avLst/>
          </a:prstGeom>
          <a:noFill/>
        </p:spPr>
        <p:txBody>
          <a:bodyPr wrap="square" rtlCol="0">
            <a:spAutoFit/>
          </a:bodyPr>
          <a:lstStyle/>
          <a:p>
            <a:r>
              <a:rPr lang="en-US" sz="1600" dirty="0" smtClean="0">
                <a:latin typeface="Calibri" pitchFamily="34" charset="0"/>
              </a:rPr>
              <a:t>Manufacturing</a:t>
            </a:r>
          </a:p>
          <a:p>
            <a:pPr>
              <a:buFont typeface="Arial" pitchFamily="34" charset="0"/>
              <a:buChar char="•"/>
            </a:pPr>
            <a:r>
              <a:rPr lang="en-US" sz="1400" dirty="0" smtClean="0">
                <a:latin typeface="Calibri" pitchFamily="34" charset="0"/>
              </a:rPr>
              <a:t>Turbine</a:t>
            </a:r>
          </a:p>
          <a:p>
            <a:pPr>
              <a:buFont typeface="Arial" pitchFamily="34" charset="0"/>
              <a:buChar char="•"/>
            </a:pPr>
            <a:r>
              <a:rPr lang="en-US" sz="1400" dirty="0" smtClean="0">
                <a:latin typeface="Calibri" pitchFamily="34" charset="0"/>
              </a:rPr>
              <a:t>Barge</a:t>
            </a:r>
          </a:p>
          <a:p>
            <a:pPr>
              <a:buFont typeface="Arial" pitchFamily="34" charset="0"/>
              <a:buChar char="•"/>
            </a:pPr>
            <a:r>
              <a:rPr lang="en-US" sz="1400" dirty="0" smtClean="0">
                <a:latin typeface="Calibri" pitchFamily="34" charset="0"/>
              </a:rPr>
              <a:t>Anchors</a:t>
            </a:r>
          </a:p>
          <a:p>
            <a:pPr>
              <a:buFont typeface="Arial" pitchFamily="34" charset="0"/>
              <a:buChar char="•"/>
            </a:pPr>
            <a:r>
              <a:rPr lang="en-US" sz="1400" dirty="0" smtClean="0">
                <a:latin typeface="Calibri" pitchFamily="34" charset="0"/>
              </a:rPr>
              <a:t>Power conversion </a:t>
            </a:r>
          </a:p>
          <a:p>
            <a:pPr>
              <a:buFont typeface="Arial" pitchFamily="34" charset="0"/>
              <a:buChar char="•"/>
            </a:pPr>
            <a:r>
              <a:rPr lang="en-US" sz="1400" dirty="0" smtClean="0">
                <a:latin typeface="Calibri" pitchFamily="34" charset="0"/>
              </a:rPr>
              <a:t>Support</a:t>
            </a:r>
            <a:endParaRPr lang="en-US" sz="1400" dirty="0">
              <a:latin typeface="Calibri" pitchFamily="34" charset="0"/>
            </a:endParaRPr>
          </a:p>
        </p:txBody>
      </p:sp>
      <p:sp>
        <p:nvSpPr>
          <p:cNvPr id="16" name="TextBox 15"/>
          <p:cNvSpPr txBox="1"/>
          <p:nvPr/>
        </p:nvSpPr>
        <p:spPr>
          <a:xfrm>
            <a:off x="304800" y="838200"/>
            <a:ext cx="3352800" cy="1889748"/>
          </a:xfrm>
          <a:prstGeom prst="rect">
            <a:avLst/>
          </a:prstGeom>
          <a:noFill/>
        </p:spPr>
        <p:txBody>
          <a:bodyPr wrap="square" rtlCol="0">
            <a:spAutoFit/>
          </a:bodyPr>
          <a:lstStyle/>
          <a:p>
            <a:r>
              <a:rPr lang="en-US" sz="1600" dirty="0" smtClean="0">
                <a:latin typeface="Calibri" pitchFamily="34" charset="0"/>
              </a:rPr>
              <a:t>Multi-year project to perform:</a:t>
            </a:r>
          </a:p>
          <a:p>
            <a:pPr>
              <a:buFont typeface="Arial" pitchFamily="34" charset="0"/>
              <a:buChar char="•"/>
            </a:pPr>
            <a:r>
              <a:rPr lang="en-US" sz="1400" dirty="0" smtClean="0">
                <a:latin typeface="Calibri" pitchFamily="34" charset="0"/>
              </a:rPr>
              <a:t>Permitting</a:t>
            </a:r>
          </a:p>
          <a:p>
            <a:pPr>
              <a:buFont typeface="Arial" pitchFamily="34" charset="0"/>
              <a:buChar char="•"/>
            </a:pPr>
            <a:r>
              <a:rPr lang="en-US" sz="1400" dirty="0" smtClean="0">
                <a:latin typeface="Calibri" pitchFamily="34" charset="0"/>
              </a:rPr>
              <a:t>Studies</a:t>
            </a:r>
          </a:p>
          <a:p>
            <a:pPr>
              <a:buFont typeface="Arial" pitchFamily="34" charset="0"/>
              <a:buChar char="•"/>
            </a:pPr>
            <a:r>
              <a:rPr lang="en-US" sz="1400" dirty="0" smtClean="0">
                <a:latin typeface="Calibri" pitchFamily="34" charset="0"/>
              </a:rPr>
              <a:t>Engineering</a:t>
            </a:r>
          </a:p>
          <a:p>
            <a:pPr>
              <a:buFont typeface="Arial" pitchFamily="34" charset="0"/>
              <a:buChar char="•"/>
            </a:pPr>
            <a:r>
              <a:rPr lang="en-US" sz="1400" dirty="0" smtClean="0">
                <a:latin typeface="Calibri" pitchFamily="34" charset="0"/>
              </a:rPr>
              <a:t>Manufacturing</a:t>
            </a:r>
          </a:p>
          <a:p>
            <a:pPr>
              <a:buFont typeface="Arial" pitchFamily="34" charset="0"/>
              <a:buChar char="•"/>
            </a:pPr>
            <a:r>
              <a:rPr lang="en-US" sz="1400" dirty="0" smtClean="0">
                <a:latin typeface="Calibri" pitchFamily="34" charset="0"/>
              </a:rPr>
              <a:t>Application</a:t>
            </a:r>
          </a:p>
          <a:p>
            <a:pPr>
              <a:buFont typeface="Arial" pitchFamily="34" charset="0"/>
              <a:buChar char="•"/>
            </a:pPr>
            <a:r>
              <a:rPr lang="en-US" sz="1400" dirty="0" smtClean="0">
                <a:latin typeface="Calibri" pitchFamily="34" charset="0"/>
              </a:rPr>
              <a:t>Evaluation</a:t>
            </a:r>
            <a:endParaRPr lang="en-US" sz="1400" dirty="0">
              <a:latin typeface="Calibri" pitchFamily="34" charset="0"/>
            </a:endParaRPr>
          </a:p>
        </p:txBody>
      </p:sp>
      <p:sp>
        <p:nvSpPr>
          <p:cNvPr id="17" name="TextBox 16"/>
          <p:cNvSpPr txBox="1"/>
          <p:nvPr/>
        </p:nvSpPr>
        <p:spPr>
          <a:xfrm>
            <a:off x="7391400" y="1143000"/>
            <a:ext cx="1371600" cy="1372683"/>
          </a:xfrm>
          <a:prstGeom prst="rect">
            <a:avLst/>
          </a:prstGeom>
          <a:noFill/>
        </p:spPr>
        <p:txBody>
          <a:bodyPr wrap="square" rtlCol="0">
            <a:spAutoFit/>
          </a:bodyPr>
          <a:lstStyle/>
          <a:p>
            <a:r>
              <a:rPr lang="en-US" sz="1600" dirty="0" smtClean="0">
                <a:latin typeface="Calibri" pitchFamily="34" charset="0"/>
              </a:rPr>
              <a:t>Permitting</a:t>
            </a:r>
          </a:p>
          <a:p>
            <a:pPr>
              <a:buFont typeface="Arial" pitchFamily="34" charset="0"/>
              <a:buChar char="•"/>
            </a:pPr>
            <a:r>
              <a:rPr lang="en-US" sz="1400" dirty="0" smtClean="0">
                <a:latin typeface="Calibri" pitchFamily="34" charset="0"/>
              </a:rPr>
              <a:t>AK DNR</a:t>
            </a:r>
          </a:p>
          <a:p>
            <a:pPr>
              <a:buFont typeface="Arial" pitchFamily="34" charset="0"/>
              <a:buChar char="•"/>
            </a:pPr>
            <a:r>
              <a:rPr lang="en-US" sz="1400" dirty="0" smtClean="0">
                <a:latin typeface="Calibri" pitchFamily="34" charset="0"/>
              </a:rPr>
              <a:t>US FWS</a:t>
            </a:r>
          </a:p>
          <a:p>
            <a:pPr>
              <a:buFont typeface="Arial" pitchFamily="34" charset="0"/>
              <a:buChar char="•"/>
            </a:pPr>
            <a:r>
              <a:rPr lang="en-US" sz="1400" dirty="0" smtClean="0">
                <a:latin typeface="Calibri" pitchFamily="34" charset="0"/>
              </a:rPr>
              <a:t>USACOE</a:t>
            </a:r>
          </a:p>
          <a:p>
            <a:pPr>
              <a:buFont typeface="Arial" pitchFamily="34" charset="0"/>
              <a:buChar char="•"/>
            </a:pPr>
            <a:r>
              <a:rPr lang="en-US" sz="1400" dirty="0" smtClean="0">
                <a:latin typeface="Calibri" pitchFamily="34" charset="0"/>
              </a:rPr>
              <a:t>FERC</a:t>
            </a:r>
            <a:endParaRPr lang="en-US" sz="1400" dirty="0">
              <a:latin typeface="Calibri" pitchFamily="34" charset="0"/>
            </a:endParaRPr>
          </a:p>
        </p:txBody>
      </p:sp>
      <p:sp>
        <p:nvSpPr>
          <p:cNvPr id="18" name="TextBox 17"/>
          <p:cNvSpPr txBox="1"/>
          <p:nvPr/>
        </p:nvSpPr>
        <p:spPr>
          <a:xfrm>
            <a:off x="5181600" y="3962400"/>
            <a:ext cx="1524000" cy="1631216"/>
          </a:xfrm>
          <a:prstGeom prst="rect">
            <a:avLst/>
          </a:prstGeom>
          <a:noFill/>
        </p:spPr>
        <p:txBody>
          <a:bodyPr wrap="square" rtlCol="0">
            <a:spAutoFit/>
          </a:bodyPr>
          <a:lstStyle/>
          <a:p>
            <a:r>
              <a:rPr lang="en-US" sz="1600" dirty="0" smtClean="0">
                <a:latin typeface="Calibri" pitchFamily="34" charset="0"/>
              </a:rPr>
              <a:t>Application</a:t>
            </a:r>
          </a:p>
          <a:p>
            <a:pPr>
              <a:buFont typeface="Arial" pitchFamily="34" charset="0"/>
              <a:buChar char="•"/>
            </a:pPr>
            <a:r>
              <a:rPr lang="en-US" sz="1400" dirty="0" smtClean="0">
                <a:latin typeface="Calibri" pitchFamily="34" charset="0"/>
              </a:rPr>
              <a:t>Construction</a:t>
            </a:r>
          </a:p>
          <a:p>
            <a:pPr>
              <a:buFont typeface="Arial" pitchFamily="34" charset="0"/>
              <a:buChar char="•"/>
            </a:pPr>
            <a:r>
              <a:rPr lang="en-US" sz="1400" dirty="0" smtClean="0">
                <a:latin typeface="Calibri" pitchFamily="34" charset="0"/>
              </a:rPr>
              <a:t>Installation</a:t>
            </a:r>
          </a:p>
          <a:p>
            <a:pPr>
              <a:buFont typeface="Arial" pitchFamily="34" charset="0"/>
              <a:buChar char="•"/>
            </a:pPr>
            <a:r>
              <a:rPr lang="en-US" sz="1400" dirty="0" smtClean="0">
                <a:latin typeface="Calibri" pitchFamily="34" charset="0"/>
              </a:rPr>
              <a:t>Commissioning</a:t>
            </a:r>
          </a:p>
          <a:p>
            <a:pPr>
              <a:buFont typeface="Arial" pitchFamily="34" charset="0"/>
              <a:buChar char="•"/>
            </a:pPr>
            <a:r>
              <a:rPr lang="en-US" sz="1400" dirty="0" smtClean="0">
                <a:latin typeface="Calibri" pitchFamily="34" charset="0"/>
              </a:rPr>
              <a:t>O&amp;M</a:t>
            </a:r>
          </a:p>
          <a:p>
            <a:pPr>
              <a:buFont typeface="Arial" pitchFamily="34" charset="0"/>
              <a:buChar char="•"/>
            </a:pPr>
            <a:r>
              <a:rPr lang="en-US" sz="1400" dirty="0" smtClean="0">
                <a:latin typeface="Calibri" pitchFamily="34" charset="0"/>
              </a:rPr>
              <a:t>Monitoring</a:t>
            </a:r>
            <a:endParaRPr lang="en-US" sz="1400" dirty="0">
              <a:latin typeface="Calibri" pitchFamily="34" charset="0"/>
            </a:endParaRPr>
          </a:p>
        </p:txBody>
      </p:sp>
      <p:pic>
        <p:nvPicPr>
          <p:cNvPr id="19" name="Picture 5" descr="C:\BB-PRO\AP&amp;T\01-admin\Logos\Logos\APT09Logo\APT09.jpg"/>
          <p:cNvPicPr>
            <a:picLocks noChangeAspect="1" noChangeArrowheads="1"/>
          </p:cNvPicPr>
          <p:nvPr/>
        </p:nvPicPr>
        <p:blipFill>
          <a:blip r:embed="rId5" cstate="print"/>
          <a:srcRect/>
          <a:stretch>
            <a:fillRect/>
          </a:stretch>
        </p:blipFill>
        <p:spPr bwMode="auto">
          <a:xfrm>
            <a:off x="7239000" y="5791200"/>
            <a:ext cx="1649413" cy="874713"/>
          </a:xfrm>
          <a:prstGeom prst="ellipse">
            <a:avLst/>
          </a:prstGeom>
          <a:ln>
            <a:noFill/>
          </a:ln>
          <a:effectLst>
            <a:softEdge rad="112500"/>
          </a:effectLst>
        </p:spPr>
      </p:pic>
      <p:sp>
        <p:nvSpPr>
          <p:cNvPr id="20" name="TextBox 19"/>
          <p:cNvSpPr txBox="1"/>
          <p:nvPr/>
        </p:nvSpPr>
        <p:spPr>
          <a:xfrm>
            <a:off x="7391400" y="3962400"/>
            <a:ext cx="1371600" cy="855619"/>
          </a:xfrm>
          <a:prstGeom prst="rect">
            <a:avLst/>
          </a:prstGeom>
          <a:noFill/>
        </p:spPr>
        <p:txBody>
          <a:bodyPr wrap="square" rtlCol="0">
            <a:spAutoFit/>
          </a:bodyPr>
          <a:lstStyle/>
          <a:p>
            <a:r>
              <a:rPr lang="en-US" sz="1600" dirty="0" smtClean="0">
                <a:latin typeface="Calibri" pitchFamily="34" charset="0"/>
              </a:rPr>
              <a:t>Evaluation</a:t>
            </a:r>
          </a:p>
          <a:p>
            <a:pPr>
              <a:buFont typeface="Arial" pitchFamily="34" charset="0"/>
              <a:buChar char="•"/>
            </a:pPr>
            <a:r>
              <a:rPr lang="en-US" sz="1400" dirty="0" smtClean="0">
                <a:latin typeface="Calibri" pitchFamily="34" charset="0"/>
              </a:rPr>
              <a:t>Performance</a:t>
            </a:r>
          </a:p>
          <a:p>
            <a:pPr>
              <a:buFont typeface="Arial" pitchFamily="34" charset="0"/>
              <a:buChar char="•"/>
            </a:pPr>
            <a:r>
              <a:rPr lang="en-US" sz="1400" dirty="0" smtClean="0">
                <a:latin typeface="Calibri" pitchFamily="34" charset="0"/>
              </a:rPr>
              <a:t>Expense</a:t>
            </a:r>
            <a:endParaRPr lang="en-US" sz="1400" dirty="0">
              <a:latin typeface="Calibri" pitchFamily="34" charset="0"/>
            </a:endParaRPr>
          </a:p>
        </p:txBody>
      </p:sp>
      <p:sp>
        <p:nvSpPr>
          <p:cNvPr id="21" name="TextBox 20"/>
          <p:cNvSpPr txBox="1"/>
          <p:nvPr/>
        </p:nvSpPr>
        <p:spPr>
          <a:xfrm>
            <a:off x="7391400" y="2590800"/>
            <a:ext cx="1371600" cy="1372683"/>
          </a:xfrm>
          <a:prstGeom prst="rect">
            <a:avLst/>
          </a:prstGeom>
          <a:noFill/>
        </p:spPr>
        <p:txBody>
          <a:bodyPr wrap="square" rtlCol="0">
            <a:spAutoFit/>
          </a:bodyPr>
          <a:lstStyle/>
          <a:p>
            <a:r>
              <a:rPr lang="en-US" sz="1600" dirty="0" smtClean="0">
                <a:latin typeface="Calibri" pitchFamily="34" charset="0"/>
              </a:rPr>
              <a:t>Studies</a:t>
            </a:r>
          </a:p>
          <a:p>
            <a:pPr>
              <a:buFont typeface="Arial" pitchFamily="34" charset="0"/>
              <a:buChar char="•"/>
            </a:pPr>
            <a:r>
              <a:rPr lang="en-US" sz="1400" dirty="0" smtClean="0">
                <a:latin typeface="Calibri" pitchFamily="34" charset="0"/>
              </a:rPr>
              <a:t>Energy</a:t>
            </a:r>
          </a:p>
          <a:p>
            <a:pPr>
              <a:buFont typeface="Arial" pitchFamily="34" charset="0"/>
              <a:buChar char="•"/>
            </a:pPr>
            <a:r>
              <a:rPr lang="en-US" sz="1400" dirty="0" smtClean="0">
                <a:latin typeface="Calibri" pitchFamily="34" charset="0"/>
              </a:rPr>
              <a:t>Survey</a:t>
            </a:r>
          </a:p>
          <a:p>
            <a:pPr>
              <a:buFont typeface="Arial" pitchFamily="34" charset="0"/>
              <a:buChar char="•"/>
            </a:pPr>
            <a:r>
              <a:rPr lang="en-US" sz="1400" dirty="0" smtClean="0">
                <a:latin typeface="Calibri" pitchFamily="34" charset="0"/>
              </a:rPr>
              <a:t>Potamological</a:t>
            </a:r>
          </a:p>
          <a:p>
            <a:pPr>
              <a:buFont typeface="Arial" pitchFamily="34" charset="0"/>
              <a:buChar char="•"/>
            </a:pPr>
            <a:r>
              <a:rPr lang="en-US" sz="1400" dirty="0" smtClean="0">
                <a:latin typeface="Calibri" pitchFamily="34" charset="0"/>
              </a:rPr>
              <a:t>Biological</a:t>
            </a:r>
            <a:endParaRPr lang="en-US" sz="14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6550223"/>
            <a:ext cx="2929456" cy="307777"/>
          </a:xfrm>
          <a:prstGeom prst="rect">
            <a:avLst/>
          </a:prstGeom>
          <a:noFill/>
        </p:spPr>
        <p:txBody>
          <a:bodyPr wrap="none" rtlCol="0">
            <a:spAutoFit/>
          </a:bodyPr>
          <a:lstStyle/>
          <a:p>
            <a:r>
              <a:rPr lang="en-US" sz="1400" dirty="0" smtClean="0">
                <a:latin typeface="Calibri" pitchFamily="34" charset="0"/>
              </a:rPr>
              <a:t>Alaska Regional Meeting August 2011</a:t>
            </a:r>
            <a:endParaRPr lang="en-US" sz="1400" dirty="0">
              <a:latin typeface="Calibri" pitchFamily="34" charset="0"/>
            </a:endParaRPr>
          </a:p>
        </p:txBody>
      </p:sp>
      <p:pic>
        <p:nvPicPr>
          <p:cNvPr id="11" name="Picture 10" descr="NHA_2C_highres"/>
          <p:cNvPicPr/>
          <p:nvPr/>
        </p:nvPicPr>
        <p:blipFill>
          <a:blip r:embed="rId3" cstate="print"/>
          <a:srcRect l="5804" t="6926" r="7143" b="23810"/>
          <a:stretch>
            <a:fillRect/>
          </a:stretch>
        </p:blipFill>
        <p:spPr bwMode="auto">
          <a:xfrm>
            <a:off x="228600" y="6324600"/>
            <a:ext cx="762000" cy="457200"/>
          </a:xfrm>
          <a:prstGeom prst="rect">
            <a:avLst/>
          </a:prstGeom>
          <a:noFill/>
          <a:ln w="9525">
            <a:noFill/>
            <a:miter lim="800000"/>
            <a:headEnd/>
            <a:tailEnd/>
          </a:ln>
        </p:spPr>
      </p:pic>
      <p:sp>
        <p:nvSpPr>
          <p:cNvPr id="8" name="Rectangle 7"/>
          <p:cNvSpPr/>
          <p:nvPr/>
        </p:nvSpPr>
        <p:spPr>
          <a:xfrm>
            <a:off x="304800" y="228600"/>
            <a:ext cx="4114800" cy="400110"/>
          </a:xfrm>
          <a:prstGeom prst="rect">
            <a:avLst/>
          </a:prstGeom>
        </p:spPr>
        <p:txBody>
          <a:bodyPr wrap="square">
            <a:spAutoFit/>
          </a:bodyPr>
          <a:lstStyle/>
          <a:p>
            <a:pPr lvl="0"/>
            <a:r>
              <a:rPr lang="en-US" dirty="0" smtClean="0">
                <a:solidFill>
                  <a:schemeClr val="tx1"/>
                </a:solidFill>
                <a:latin typeface="Calibri" pitchFamily="34" charset="0"/>
              </a:rPr>
              <a:t>Yukon River Hydrokinetic Project</a:t>
            </a:r>
            <a:endParaRPr lang="en-US" dirty="0">
              <a:solidFill>
                <a:schemeClr val="tx1"/>
              </a:solidFill>
              <a:latin typeface="Calibri" pitchFamily="34" charset="0"/>
            </a:endParaRPr>
          </a:p>
        </p:txBody>
      </p:sp>
      <p:pic>
        <p:nvPicPr>
          <p:cNvPr id="19" name="Picture 5" descr="C:\BB-PRO\AP&amp;T\01-admin\Logos\Logos\APT09Logo\APT09.jpg"/>
          <p:cNvPicPr>
            <a:picLocks noChangeAspect="1" noChangeArrowheads="1"/>
          </p:cNvPicPr>
          <p:nvPr/>
        </p:nvPicPr>
        <p:blipFill>
          <a:blip r:embed="rId4" cstate="print"/>
          <a:srcRect/>
          <a:stretch>
            <a:fillRect/>
          </a:stretch>
        </p:blipFill>
        <p:spPr bwMode="auto">
          <a:xfrm>
            <a:off x="7239000" y="5791200"/>
            <a:ext cx="1649413" cy="874713"/>
          </a:xfrm>
          <a:prstGeom prst="ellipse">
            <a:avLst/>
          </a:prstGeom>
          <a:ln>
            <a:noFill/>
          </a:ln>
          <a:effectLst>
            <a:softEdge rad="112500"/>
          </a:effectLst>
        </p:spPr>
      </p:pic>
      <p:pic>
        <p:nvPicPr>
          <p:cNvPr id="9" name="Picture 2"/>
          <p:cNvPicPr>
            <a:picLocks noChangeAspect="1" noChangeArrowheads="1"/>
          </p:cNvPicPr>
          <p:nvPr/>
        </p:nvPicPr>
        <p:blipFill>
          <a:blip r:embed="rId5" cstate="print"/>
          <a:stretch>
            <a:fillRect/>
          </a:stretch>
        </p:blipFill>
        <p:spPr bwMode="auto">
          <a:xfrm>
            <a:off x="5791200" y="838200"/>
            <a:ext cx="1981200" cy="11765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ectangle 12"/>
          <p:cNvSpPr/>
          <p:nvPr/>
        </p:nvSpPr>
        <p:spPr>
          <a:xfrm>
            <a:off x="381000" y="685800"/>
            <a:ext cx="8382000" cy="2354491"/>
          </a:xfrm>
          <a:prstGeom prst="rect">
            <a:avLst/>
          </a:prstGeom>
        </p:spPr>
        <p:txBody>
          <a:bodyPr wrap="square">
            <a:spAutoFit/>
          </a:bodyPr>
          <a:lstStyle/>
          <a:p>
            <a:pPr marL="171450" lvl="1" indent="-171450" defTabSz="711200">
              <a:lnSpc>
                <a:spcPct val="90000"/>
              </a:lnSpc>
              <a:spcBef>
                <a:spcPct val="0"/>
              </a:spcBef>
              <a:spcAft>
                <a:spcPct val="15000"/>
              </a:spcAft>
            </a:pPr>
            <a:r>
              <a:rPr lang="en-US" sz="1600" dirty="0" smtClean="0">
                <a:latin typeface="Calibri" pitchFamily="34" charset="0"/>
              </a:rPr>
              <a:t>Facts:</a:t>
            </a:r>
          </a:p>
          <a:p>
            <a:pPr marL="171450" lvl="1" indent="-171450" defTabSz="711200">
              <a:lnSpc>
                <a:spcPct val="90000"/>
              </a:lnSpc>
              <a:spcBef>
                <a:spcPct val="0"/>
              </a:spcBef>
              <a:spcAft>
                <a:spcPct val="15000"/>
              </a:spcAft>
              <a:buFont typeface="Arial" pitchFamily="34" charset="0"/>
              <a:buChar char="•"/>
            </a:pPr>
            <a:r>
              <a:rPr lang="en-US" sz="1400" dirty="0" smtClean="0">
                <a:latin typeface="Calibri" pitchFamily="34" charset="0"/>
              </a:rPr>
              <a:t>Funded </a:t>
            </a:r>
            <a:r>
              <a:rPr lang="en-US" sz="1400" dirty="0">
                <a:latin typeface="Calibri" pitchFamily="34" charset="0"/>
              </a:rPr>
              <a:t>by the Denali </a:t>
            </a:r>
            <a:r>
              <a:rPr lang="en-US" sz="1400" dirty="0" smtClean="0">
                <a:latin typeface="Calibri" pitchFamily="34" charset="0"/>
              </a:rPr>
              <a:t>Commission</a:t>
            </a:r>
          </a:p>
          <a:p>
            <a:pPr marL="628650" lvl="2" indent="-171450" defTabSz="711200">
              <a:lnSpc>
                <a:spcPct val="90000"/>
              </a:lnSpc>
              <a:spcBef>
                <a:spcPct val="0"/>
              </a:spcBef>
              <a:spcAft>
                <a:spcPct val="15000"/>
              </a:spcAft>
              <a:buFont typeface="Arial" pitchFamily="34" charset="0"/>
              <a:buChar char="•"/>
            </a:pPr>
            <a:r>
              <a:rPr lang="en-US" sz="1200" dirty="0" smtClean="0">
                <a:latin typeface="Calibri" pitchFamily="34" charset="0"/>
              </a:rPr>
              <a:t>$1.6 mil grant awarded in 2007</a:t>
            </a:r>
          </a:p>
          <a:p>
            <a:pPr marL="628650" lvl="2" indent="-171450" defTabSz="711200">
              <a:lnSpc>
                <a:spcPct val="90000"/>
              </a:lnSpc>
              <a:spcBef>
                <a:spcPct val="0"/>
              </a:spcBef>
              <a:spcAft>
                <a:spcPct val="15000"/>
              </a:spcAft>
              <a:buFont typeface="Arial" pitchFamily="34" charset="0"/>
              <a:buChar char="•"/>
            </a:pPr>
            <a:r>
              <a:rPr lang="en-US" sz="1200" dirty="0" smtClean="0">
                <a:latin typeface="Calibri" pitchFamily="34" charset="0"/>
              </a:rPr>
              <a:t>$1.5 mil grant awarded in 2010</a:t>
            </a:r>
            <a:endParaRPr lang="en-US" sz="1200" dirty="0">
              <a:latin typeface="Calibri" pitchFamily="34" charset="0"/>
            </a:endParaRPr>
          </a:p>
          <a:p>
            <a:pPr marL="171450" lvl="1" indent="-171450" defTabSz="711200">
              <a:lnSpc>
                <a:spcPct val="90000"/>
              </a:lnSpc>
              <a:spcBef>
                <a:spcPct val="0"/>
              </a:spcBef>
              <a:spcAft>
                <a:spcPct val="15000"/>
              </a:spcAft>
              <a:buFont typeface="Arial" pitchFamily="34" charset="0"/>
              <a:buChar char="•"/>
            </a:pPr>
            <a:r>
              <a:rPr lang="en-US" sz="1400" dirty="0" smtClean="0">
                <a:latin typeface="Calibri" pitchFamily="34" charset="0"/>
              </a:rPr>
              <a:t>Administered </a:t>
            </a:r>
            <a:r>
              <a:rPr lang="en-US" sz="1400" dirty="0">
                <a:latin typeface="Calibri" pitchFamily="34" charset="0"/>
              </a:rPr>
              <a:t>by the Alaska Center for Energy and Power</a:t>
            </a:r>
          </a:p>
          <a:p>
            <a:pPr marL="171450" lvl="1" indent="-171450" defTabSz="711200">
              <a:lnSpc>
                <a:spcPct val="90000"/>
              </a:lnSpc>
              <a:spcBef>
                <a:spcPct val="0"/>
              </a:spcBef>
              <a:spcAft>
                <a:spcPct val="15000"/>
              </a:spcAft>
              <a:buFont typeface="Arial" pitchFamily="34" charset="0"/>
              <a:buChar char="•"/>
            </a:pPr>
            <a:r>
              <a:rPr lang="en-US" sz="1400" dirty="0">
                <a:latin typeface="Calibri" pitchFamily="34" charset="0"/>
              </a:rPr>
              <a:t>Installed and commissioned in 2010</a:t>
            </a:r>
          </a:p>
          <a:p>
            <a:pPr marL="171450" lvl="1" indent="-171450" defTabSz="711200">
              <a:lnSpc>
                <a:spcPct val="90000"/>
              </a:lnSpc>
              <a:spcBef>
                <a:spcPct val="0"/>
              </a:spcBef>
              <a:spcAft>
                <a:spcPct val="15000"/>
              </a:spcAft>
              <a:buFont typeface="Arial" pitchFamily="34" charset="0"/>
              <a:buChar char="•"/>
            </a:pPr>
            <a:r>
              <a:rPr lang="en-US" sz="1400" dirty="0">
                <a:latin typeface="Calibri" pitchFamily="34" charset="0"/>
              </a:rPr>
              <a:t>Barge mounted New Energy EnCurrent 25kW turbine</a:t>
            </a:r>
          </a:p>
          <a:p>
            <a:pPr marL="171450" lvl="1" indent="-171450" defTabSz="711200">
              <a:lnSpc>
                <a:spcPct val="90000"/>
              </a:lnSpc>
              <a:spcBef>
                <a:spcPct val="0"/>
              </a:spcBef>
              <a:spcAft>
                <a:spcPct val="15000"/>
              </a:spcAft>
              <a:buFont typeface="Arial" pitchFamily="34" charset="0"/>
              <a:buChar char="•"/>
            </a:pPr>
            <a:r>
              <a:rPr lang="en-US" sz="1400" dirty="0">
                <a:latin typeface="Calibri" pitchFamily="34" charset="0"/>
              </a:rPr>
              <a:t>AC-DC-AC power conversion </a:t>
            </a:r>
          </a:p>
          <a:p>
            <a:pPr marL="171450" lvl="1" indent="-171450" defTabSz="711200">
              <a:lnSpc>
                <a:spcPct val="90000"/>
              </a:lnSpc>
              <a:spcBef>
                <a:spcPct val="0"/>
              </a:spcBef>
              <a:spcAft>
                <a:spcPct val="15000"/>
              </a:spcAft>
              <a:buFont typeface="Arial" pitchFamily="34" charset="0"/>
              <a:buChar char="•"/>
            </a:pPr>
            <a:r>
              <a:rPr lang="en-US" sz="1400" dirty="0">
                <a:latin typeface="Calibri" pitchFamily="34" charset="0"/>
              </a:rPr>
              <a:t>Output </a:t>
            </a:r>
            <a:r>
              <a:rPr lang="en-US" sz="1400" dirty="0" smtClean="0">
                <a:latin typeface="Calibri" pitchFamily="34" charset="0"/>
              </a:rPr>
              <a:t>3Ø, 60Hz power exported  to </a:t>
            </a:r>
            <a:r>
              <a:rPr lang="en-US" sz="1400" dirty="0">
                <a:latin typeface="Calibri" pitchFamily="34" charset="0"/>
              </a:rPr>
              <a:t>7200V Eagle distribution </a:t>
            </a:r>
            <a:r>
              <a:rPr lang="en-US" sz="1400" dirty="0" smtClean="0">
                <a:latin typeface="Calibri" pitchFamily="34" charset="0"/>
              </a:rPr>
              <a:t>system</a:t>
            </a:r>
          </a:p>
          <a:p>
            <a:pPr marL="171450" lvl="1" indent="-171450" defTabSz="711200">
              <a:lnSpc>
                <a:spcPct val="90000"/>
              </a:lnSpc>
              <a:spcBef>
                <a:spcPct val="0"/>
              </a:spcBef>
              <a:spcAft>
                <a:spcPct val="15000"/>
              </a:spcAft>
              <a:buFont typeface="Arial" pitchFamily="34" charset="0"/>
              <a:buChar char="•"/>
            </a:pPr>
            <a:r>
              <a:rPr lang="en-US" sz="1400" dirty="0" smtClean="0">
                <a:latin typeface="Calibri" pitchFamily="34" charset="0"/>
              </a:rPr>
              <a:t>Relocating in 2012 to the ACEP Nenana Test Facility on the Tanana River for further studies </a:t>
            </a:r>
            <a:endParaRPr lang="en-US" sz="1800" dirty="0" smtClean="0">
              <a:latin typeface="Calibri" pitchFamily="34" charset="0"/>
            </a:endParaRPr>
          </a:p>
        </p:txBody>
      </p:sp>
      <p:pic>
        <p:nvPicPr>
          <p:cNvPr id="26628" name="Picture 4" descr="C:\BB-PRO\AP&amp;T\02-projects\Eagle\Images\Photos\2010 McCready\EagleTurbineMarks2\P1010581.JPG"/>
          <p:cNvPicPr>
            <a:picLocks noChangeAspect="1" noChangeArrowheads="1"/>
          </p:cNvPicPr>
          <p:nvPr/>
        </p:nvPicPr>
        <p:blipFill>
          <a:blip r:embed="rId6" cstate="print"/>
          <a:srcRect t="14444" r="37500" b="50000"/>
          <a:stretch>
            <a:fillRect/>
          </a:stretch>
        </p:blipFill>
        <p:spPr bwMode="auto">
          <a:xfrm>
            <a:off x="304800" y="3200400"/>
            <a:ext cx="3352800" cy="1430528"/>
          </a:xfrm>
          <a:prstGeom prst="rect">
            <a:avLst/>
          </a:prstGeom>
          <a:ln>
            <a:noFill/>
          </a:ln>
          <a:effectLst>
            <a:softEdge rad="112500"/>
          </a:effectLst>
        </p:spPr>
      </p:pic>
      <p:pic>
        <p:nvPicPr>
          <p:cNvPr id="26629" name="Picture 5" descr="C:\BB-PRO\AP&amp;T\02-projects\Eagle\Images\Photos\2010 McCready\EagleTurbineMarks2\P1010887.JPG"/>
          <p:cNvPicPr>
            <a:picLocks noChangeAspect="1" noChangeArrowheads="1"/>
          </p:cNvPicPr>
          <p:nvPr/>
        </p:nvPicPr>
        <p:blipFill>
          <a:blip r:embed="rId7" cstate="print"/>
          <a:srcRect l="6667" t="25555" r="5833" b="17778"/>
          <a:stretch>
            <a:fillRect/>
          </a:stretch>
        </p:blipFill>
        <p:spPr bwMode="auto">
          <a:xfrm>
            <a:off x="1905000" y="4648200"/>
            <a:ext cx="2590800" cy="1258389"/>
          </a:xfrm>
          <a:prstGeom prst="rect">
            <a:avLst/>
          </a:prstGeom>
          <a:ln>
            <a:noFill/>
          </a:ln>
          <a:effectLst>
            <a:softEdge rad="112500"/>
          </a:effectLst>
        </p:spPr>
      </p:pic>
      <p:pic>
        <p:nvPicPr>
          <p:cNvPr id="14" name="Picture 3" descr="C:\EagleTurbinePPT\TerraSond ImageSM.jpg"/>
          <p:cNvPicPr>
            <a:picLocks noChangeAspect="1" noChangeArrowheads="1"/>
          </p:cNvPicPr>
          <p:nvPr/>
        </p:nvPicPr>
        <p:blipFill>
          <a:blip r:embed="rId8" cstate="print"/>
          <a:srcRect l="-3436" t="8220" r="-530" b="-1403"/>
          <a:stretch>
            <a:fillRect/>
          </a:stretch>
        </p:blipFill>
        <p:spPr bwMode="auto">
          <a:xfrm>
            <a:off x="4572000" y="3200400"/>
            <a:ext cx="4235824"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6550223"/>
            <a:ext cx="2929456" cy="307777"/>
          </a:xfrm>
          <a:prstGeom prst="rect">
            <a:avLst/>
          </a:prstGeom>
          <a:noFill/>
        </p:spPr>
        <p:txBody>
          <a:bodyPr wrap="none" rtlCol="0">
            <a:spAutoFit/>
          </a:bodyPr>
          <a:lstStyle/>
          <a:p>
            <a:r>
              <a:rPr lang="en-US" sz="1400" dirty="0" smtClean="0">
                <a:latin typeface="Calibri" pitchFamily="34" charset="0"/>
              </a:rPr>
              <a:t>Alaska Regional Meeting August 2011</a:t>
            </a:r>
            <a:endParaRPr lang="en-US" sz="1400" dirty="0">
              <a:latin typeface="Calibri" pitchFamily="34" charset="0"/>
            </a:endParaRPr>
          </a:p>
        </p:txBody>
      </p:sp>
      <p:pic>
        <p:nvPicPr>
          <p:cNvPr id="11" name="Picture 10" descr="NHA_2C_highres"/>
          <p:cNvPicPr/>
          <p:nvPr/>
        </p:nvPicPr>
        <p:blipFill>
          <a:blip r:embed="rId3" cstate="print"/>
          <a:srcRect l="5804" t="6926" r="7143" b="23810"/>
          <a:stretch>
            <a:fillRect/>
          </a:stretch>
        </p:blipFill>
        <p:spPr bwMode="auto">
          <a:xfrm>
            <a:off x="228600" y="6324600"/>
            <a:ext cx="762000" cy="457200"/>
          </a:xfrm>
          <a:prstGeom prst="rect">
            <a:avLst/>
          </a:prstGeom>
          <a:noFill/>
          <a:ln w="9525">
            <a:noFill/>
            <a:miter lim="800000"/>
            <a:headEnd/>
            <a:tailEnd/>
          </a:ln>
        </p:spPr>
      </p:pic>
      <p:sp>
        <p:nvSpPr>
          <p:cNvPr id="8" name="Rectangle 7"/>
          <p:cNvSpPr/>
          <p:nvPr/>
        </p:nvSpPr>
        <p:spPr>
          <a:xfrm>
            <a:off x="304800" y="228600"/>
            <a:ext cx="4114800" cy="400110"/>
          </a:xfrm>
          <a:prstGeom prst="rect">
            <a:avLst/>
          </a:prstGeom>
        </p:spPr>
        <p:txBody>
          <a:bodyPr wrap="square">
            <a:spAutoFit/>
          </a:bodyPr>
          <a:lstStyle/>
          <a:p>
            <a:pPr lvl="0"/>
            <a:r>
              <a:rPr lang="en-US" dirty="0" smtClean="0">
                <a:solidFill>
                  <a:schemeClr val="tx1"/>
                </a:solidFill>
                <a:latin typeface="Calibri" pitchFamily="34" charset="0"/>
              </a:rPr>
              <a:t>Yukon River Hydrokinetic Project</a:t>
            </a:r>
            <a:endParaRPr lang="en-US" dirty="0">
              <a:solidFill>
                <a:schemeClr val="tx1"/>
              </a:solidFill>
              <a:latin typeface="Calibri" pitchFamily="34" charset="0"/>
            </a:endParaRPr>
          </a:p>
        </p:txBody>
      </p:sp>
      <p:sp>
        <p:nvSpPr>
          <p:cNvPr id="16" name="TextBox 15"/>
          <p:cNvSpPr txBox="1"/>
          <p:nvPr/>
        </p:nvSpPr>
        <p:spPr>
          <a:xfrm>
            <a:off x="304800" y="685800"/>
            <a:ext cx="8229600" cy="1520416"/>
          </a:xfrm>
          <a:prstGeom prst="rect">
            <a:avLst/>
          </a:prstGeom>
          <a:noFill/>
        </p:spPr>
        <p:txBody>
          <a:bodyPr wrap="square" rtlCol="0">
            <a:spAutoFit/>
          </a:bodyPr>
          <a:lstStyle/>
          <a:p>
            <a:r>
              <a:rPr lang="en-US" sz="1600" dirty="0" smtClean="0">
                <a:latin typeface="Calibri" pitchFamily="34" charset="0"/>
              </a:rPr>
              <a:t>Importance to Alaskans</a:t>
            </a:r>
          </a:p>
          <a:p>
            <a:pPr>
              <a:buFont typeface="Arial" pitchFamily="34" charset="0"/>
              <a:buChar char="•"/>
            </a:pPr>
            <a:r>
              <a:rPr lang="en-US" sz="1400" dirty="0" smtClean="0">
                <a:latin typeface="Calibri" pitchFamily="34" charset="0"/>
              </a:rPr>
              <a:t>Potential renewable energy resource</a:t>
            </a:r>
          </a:p>
          <a:p>
            <a:pPr lvl="1">
              <a:buFont typeface="Arial" pitchFamily="34" charset="0"/>
              <a:buChar char="•"/>
            </a:pPr>
            <a:r>
              <a:rPr lang="en-US" sz="1200" dirty="0" smtClean="0">
                <a:latin typeface="Calibri" pitchFamily="34" charset="0"/>
              </a:rPr>
              <a:t>Reduce dependence on costly diesel powered generation facilities</a:t>
            </a:r>
          </a:p>
          <a:p>
            <a:pPr lvl="1">
              <a:buFont typeface="Arial" pitchFamily="34" charset="0"/>
              <a:buChar char="•"/>
            </a:pPr>
            <a:r>
              <a:rPr lang="en-US" sz="1200" dirty="0" smtClean="0">
                <a:latin typeface="Calibri" pitchFamily="34" charset="0"/>
              </a:rPr>
              <a:t>Increase sustainability of smaller Alaskan towns and villages by reducing economic burden of fossil fueled generation</a:t>
            </a:r>
          </a:p>
          <a:p>
            <a:pPr>
              <a:buFont typeface="Arial" pitchFamily="34" charset="0"/>
              <a:buChar char="•"/>
            </a:pPr>
            <a:r>
              <a:rPr lang="en-US" sz="1400" dirty="0" smtClean="0">
                <a:latin typeface="Calibri" pitchFamily="34" charset="0"/>
              </a:rPr>
              <a:t>Similar technology to tidal generators</a:t>
            </a:r>
          </a:p>
          <a:p>
            <a:pPr lvl="1">
              <a:buFont typeface="Arial" pitchFamily="34" charset="0"/>
              <a:buChar char="•"/>
            </a:pPr>
            <a:r>
              <a:rPr lang="en-US" sz="1200" dirty="0" smtClean="0">
                <a:latin typeface="Calibri" pitchFamily="34" charset="0"/>
              </a:rPr>
              <a:t>Technical solutions may be applicable to both models</a:t>
            </a:r>
            <a:endParaRPr lang="en-US" sz="1200" dirty="0">
              <a:latin typeface="Calibri" pitchFamily="34" charset="0"/>
            </a:endParaRPr>
          </a:p>
        </p:txBody>
      </p:sp>
      <p:pic>
        <p:nvPicPr>
          <p:cNvPr id="19" name="Picture 5" descr="C:\BB-PRO\AP&amp;T\01-admin\Logos\Logos\APT09Logo\APT09.jpg"/>
          <p:cNvPicPr>
            <a:picLocks noChangeAspect="1" noChangeArrowheads="1"/>
          </p:cNvPicPr>
          <p:nvPr/>
        </p:nvPicPr>
        <p:blipFill>
          <a:blip r:embed="rId4" cstate="print"/>
          <a:srcRect/>
          <a:stretch>
            <a:fillRect/>
          </a:stretch>
        </p:blipFill>
        <p:spPr bwMode="auto">
          <a:xfrm>
            <a:off x="7239000" y="5791200"/>
            <a:ext cx="1649413" cy="874713"/>
          </a:xfrm>
          <a:prstGeom prst="ellipse">
            <a:avLst/>
          </a:prstGeom>
          <a:ln>
            <a:noFill/>
          </a:ln>
          <a:effectLst>
            <a:softEdge rad="112500"/>
          </a:effectLst>
        </p:spPr>
      </p:pic>
      <p:sp>
        <p:nvSpPr>
          <p:cNvPr id="22" name="TextBox 21"/>
          <p:cNvSpPr txBox="1"/>
          <p:nvPr/>
        </p:nvSpPr>
        <p:spPr>
          <a:xfrm>
            <a:off x="381000" y="4572000"/>
            <a:ext cx="8229600" cy="1114151"/>
          </a:xfrm>
          <a:prstGeom prst="rect">
            <a:avLst/>
          </a:prstGeom>
          <a:noFill/>
        </p:spPr>
        <p:txBody>
          <a:bodyPr wrap="square" rtlCol="0">
            <a:spAutoFit/>
          </a:bodyPr>
          <a:lstStyle/>
          <a:p>
            <a:r>
              <a:rPr lang="en-US" sz="1600" dirty="0" smtClean="0">
                <a:latin typeface="Calibri" pitchFamily="34" charset="0"/>
              </a:rPr>
              <a:t>Unique factors about the project</a:t>
            </a:r>
          </a:p>
          <a:p>
            <a:pPr>
              <a:buFont typeface="Arial" pitchFamily="34" charset="0"/>
              <a:buChar char="•"/>
            </a:pPr>
            <a:r>
              <a:rPr lang="en-US" sz="1400" dirty="0" smtClean="0">
                <a:latin typeface="Calibri" pitchFamily="34" charset="0"/>
              </a:rPr>
              <a:t>One of the first of its kind in Alaska </a:t>
            </a:r>
          </a:p>
          <a:p>
            <a:pPr>
              <a:buFont typeface="Arial" pitchFamily="34" charset="0"/>
              <a:buChar char="•"/>
            </a:pPr>
            <a:r>
              <a:rPr lang="en-US" sz="1400" dirty="0" smtClean="0">
                <a:latin typeface="Calibri" pitchFamily="34" charset="0"/>
              </a:rPr>
              <a:t>First of its kind in Alaska to be fully integrated into the local utility grid</a:t>
            </a:r>
          </a:p>
          <a:p>
            <a:pPr>
              <a:buFont typeface="Arial" pitchFamily="34" charset="0"/>
              <a:buChar char="•"/>
            </a:pPr>
            <a:r>
              <a:rPr lang="en-US" sz="1400" dirty="0" smtClean="0">
                <a:latin typeface="Calibri" pitchFamily="34" charset="0"/>
              </a:rPr>
              <a:t>First its kind to provide electricity to an isolated Alaskan community</a:t>
            </a:r>
            <a:endParaRPr lang="en-US" sz="1400" dirty="0">
              <a:latin typeface="Calibri" pitchFamily="34" charset="0"/>
            </a:endParaRPr>
          </a:p>
        </p:txBody>
      </p:sp>
      <p:pic>
        <p:nvPicPr>
          <p:cNvPr id="12" name="Picture 4" descr="C:\BB-PRO\AP&amp;T\02-projects\Eagle\Images\Photos\2010_08\P1010360.JPG"/>
          <p:cNvPicPr>
            <a:picLocks noChangeAspect="1" noChangeArrowheads="1"/>
          </p:cNvPicPr>
          <p:nvPr/>
        </p:nvPicPr>
        <p:blipFill>
          <a:blip r:embed="rId5" cstate="print"/>
          <a:srcRect l="10167" t="18339" r="3684" b="36468"/>
          <a:stretch>
            <a:fillRect/>
          </a:stretch>
        </p:blipFill>
        <p:spPr bwMode="auto">
          <a:xfrm>
            <a:off x="3463924" y="2438400"/>
            <a:ext cx="5229225" cy="2057400"/>
          </a:xfrm>
          <a:prstGeom prst="rect">
            <a:avLst/>
          </a:prstGeom>
          <a:ln>
            <a:noFill/>
          </a:ln>
          <a:effectLst>
            <a:softEdge rad="112500"/>
          </a:effectLst>
        </p:spPr>
      </p:pic>
      <p:pic>
        <p:nvPicPr>
          <p:cNvPr id="27650" name="Picture 2" descr="C:\BB-PRO\AP&amp;T\02-projects\Eagle\Images\Photos\2010 McCready\EagleTurbineMarks1\P1000268.JPG"/>
          <p:cNvPicPr>
            <a:picLocks noChangeAspect="1" noChangeArrowheads="1"/>
          </p:cNvPicPr>
          <p:nvPr/>
        </p:nvPicPr>
        <p:blipFill>
          <a:blip r:embed="rId6" cstate="print"/>
          <a:srcRect l="4167" t="12222" r="6667" b="8889"/>
          <a:stretch>
            <a:fillRect/>
          </a:stretch>
        </p:blipFill>
        <p:spPr bwMode="auto">
          <a:xfrm>
            <a:off x="380999" y="2438400"/>
            <a:ext cx="3100588" cy="2057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6550223"/>
            <a:ext cx="2929456" cy="307777"/>
          </a:xfrm>
          <a:prstGeom prst="rect">
            <a:avLst/>
          </a:prstGeom>
          <a:noFill/>
        </p:spPr>
        <p:txBody>
          <a:bodyPr wrap="none" rtlCol="0">
            <a:spAutoFit/>
          </a:bodyPr>
          <a:lstStyle/>
          <a:p>
            <a:r>
              <a:rPr lang="en-US" sz="1400" dirty="0" smtClean="0">
                <a:latin typeface="Calibri" pitchFamily="34" charset="0"/>
              </a:rPr>
              <a:t>Alaska Regional Meeting August 2011</a:t>
            </a:r>
            <a:endParaRPr lang="en-US" sz="1400" dirty="0">
              <a:latin typeface="Calibri" pitchFamily="34" charset="0"/>
            </a:endParaRPr>
          </a:p>
        </p:txBody>
      </p:sp>
      <p:pic>
        <p:nvPicPr>
          <p:cNvPr id="11" name="Picture 10" descr="NHA_2C_highres"/>
          <p:cNvPicPr/>
          <p:nvPr/>
        </p:nvPicPr>
        <p:blipFill>
          <a:blip r:embed="rId3" cstate="print"/>
          <a:srcRect l="5804" t="6926" r="7143" b="23810"/>
          <a:stretch>
            <a:fillRect/>
          </a:stretch>
        </p:blipFill>
        <p:spPr bwMode="auto">
          <a:xfrm>
            <a:off x="228600" y="6324600"/>
            <a:ext cx="762000" cy="457200"/>
          </a:xfrm>
          <a:prstGeom prst="rect">
            <a:avLst/>
          </a:prstGeom>
          <a:noFill/>
          <a:ln w="9525">
            <a:noFill/>
            <a:miter lim="800000"/>
            <a:headEnd/>
            <a:tailEnd/>
          </a:ln>
        </p:spPr>
      </p:pic>
      <p:sp>
        <p:nvSpPr>
          <p:cNvPr id="8" name="Rectangle 7"/>
          <p:cNvSpPr/>
          <p:nvPr/>
        </p:nvSpPr>
        <p:spPr>
          <a:xfrm>
            <a:off x="304800" y="228600"/>
            <a:ext cx="4114800" cy="400110"/>
          </a:xfrm>
          <a:prstGeom prst="rect">
            <a:avLst/>
          </a:prstGeom>
        </p:spPr>
        <p:txBody>
          <a:bodyPr wrap="square">
            <a:spAutoFit/>
          </a:bodyPr>
          <a:lstStyle/>
          <a:p>
            <a:pPr lvl="0"/>
            <a:r>
              <a:rPr lang="en-US" dirty="0" smtClean="0">
                <a:solidFill>
                  <a:schemeClr val="tx1"/>
                </a:solidFill>
                <a:latin typeface="Calibri" pitchFamily="34" charset="0"/>
              </a:rPr>
              <a:t>Yukon River Hydrokinetic Project</a:t>
            </a:r>
            <a:endParaRPr lang="en-US" dirty="0">
              <a:solidFill>
                <a:schemeClr val="tx1"/>
              </a:solidFill>
              <a:latin typeface="Calibri" pitchFamily="34" charset="0"/>
            </a:endParaRPr>
          </a:p>
        </p:txBody>
      </p:sp>
      <p:pic>
        <p:nvPicPr>
          <p:cNvPr id="19" name="Picture 5" descr="C:\BB-PRO\AP&amp;T\01-admin\Logos\Logos\APT09Logo\APT09.jpg"/>
          <p:cNvPicPr>
            <a:picLocks noChangeAspect="1" noChangeArrowheads="1"/>
          </p:cNvPicPr>
          <p:nvPr/>
        </p:nvPicPr>
        <p:blipFill>
          <a:blip r:embed="rId4" cstate="print"/>
          <a:srcRect/>
          <a:stretch>
            <a:fillRect/>
          </a:stretch>
        </p:blipFill>
        <p:spPr bwMode="auto">
          <a:xfrm>
            <a:off x="7239000" y="5791200"/>
            <a:ext cx="1649413" cy="874713"/>
          </a:xfrm>
          <a:prstGeom prst="ellipse">
            <a:avLst/>
          </a:prstGeom>
          <a:ln>
            <a:noFill/>
          </a:ln>
          <a:effectLst>
            <a:softEdge rad="112500"/>
          </a:effectLst>
        </p:spPr>
      </p:pic>
      <p:sp>
        <p:nvSpPr>
          <p:cNvPr id="23" name="TextBox 22"/>
          <p:cNvSpPr txBox="1"/>
          <p:nvPr/>
        </p:nvSpPr>
        <p:spPr>
          <a:xfrm>
            <a:off x="457200" y="685800"/>
            <a:ext cx="8077200" cy="2462213"/>
          </a:xfrm>
          <a:prstGeom prst="rect">
            <a:avLst/>
          </a:prstGeom>
          <a:noFill/>
        </p:spPr>
        <p:txBody>
          <a:bodyPr wrap="square" rtlCol="0">
            <a:spAutoFit/>
          </a:bodyPr>
          <a:lstStyle/>
          <a:p>
            <a:r>
              <a:rPr lang="en-US" sz="1600" dirty="0" smtClean="0">
                <a:latin typeface="Calibri" pitchFamily="34" charset="0"/>
              </a:rPr>
              <a:t>Project Successes</a:t>
            </a:r>
          </a:p>
          <a:p>
            <a:pPr>
              <a:buFont typeface="Arial" pitchFamily="34" charset="0"/>
              <a:buChar char="•"/>
            </a:pPr>
            <a:r>
              <a:rPr lang="en-US" sz="1400" dirty="0" smtClean="0">
                <a:latin typeface="Calibri" pitchFamily="34" charset="0"/>
              </a:rPr>
              <a:t>Performance and reliability of the technology</a:t>
            </a:r>
          </a:p>
          <a:p>
            <a:pPr lvl="1">
              <a:buFont typeface="Arial" pitchFamily="34" charset="0"/>
              <a:buChar char="•"/>
            </a:pPr>
            <a:r>
              <a:rPr lang="en-US" sz="1200" dirty="0" smtClean="0">
                <a:latin typeface="Calibri" pitchFamily="34" charset="0"/>
              </a:rPr>
              <a:t>Turbine generator</a:t>
            </a:r>
          </a:p>
          <a:p>
            <a:pPr lvl="1">
              <a:buFont typeface="Arial" pitchFamily="34" charset="0"/>
              <a:buChar char="•"/>
            </a:pPr>
            <a:r>
              <a:rPr lang="en-US" sz="1200" dirty="0" smtClean="0">
                <a:latin typeface="Calibri" pitchFamily="34" charset="0"/>
              </a:rPr>
              <a:t>Barge</a:t>
            </a:r>
          </a:p>
          <a:p>
            <a:pPr>
              <a:buFont typeface="Arial" pitchFamily="34" charset="0"/>
              <a:buChar char="•"/>
            </a:pPr>
            <a:r>
              <a:rPr lang="en-US" sz="1400" dirty="0" smtClean="0">
                <a:latin typeface="Calibri" pitchFamily="34" charset="0"/>
              </a:rPr>
              <a:t>Power generation, both in:</a:t>
            </a:r>
          </a:p>
          <a:p>
            <a:pPr marL="628650" lvl="2" indent="-171450" defTabSz="711200">
              <a:lnSpc>
                <a:spcPct val="90000"/>
              </a:lnSpc>
              <a:spcBef>
                <a:spcPct val="0"/>
              </a:spcBef>
              <a:spcAft>
                <a:spcPct val="15000"/>
              </a:spcAft>
              <a:buFont typeface="Arial" pitchFamily="34" charset="0"/>
              <a:buChar char="•"/>
            </a:pPr>
            <a:r>
              <a:rPr lang="en-US" sz="1200" dirty="0" smtClean="0">
                <a:latin typeface="Calibri" pitchFamily="34" charset="0"/>
              </a:rPr>
              <a:t>Parallel mode auto-synchronizing with diesel powered generation system, and</a:t>
            </a:r>
          </a:p>
          <a:p>
            <a:pPr marL="628650" lvl="2" indent="-171450" defTabSz="711200">
              <a:lnSpc>
                <a:spcPct val="90000"/>
              </a:lnSpc>
              <a:spcBef>
                <a:spcPct val="0"/>
              </a:spcBef>
              <a:spcAft>
                <a:spcPct val="15000"/>
              </a:spcAft>
              <a:buFont typeface="Arial" pitchFamily="34" charset="0"/>
              <a:buChar char="•"/>
            </a:pPr>
            <a:r>
              <a:rPr lang="en-US" sz="1200" dirty="0" smtClean="0">
                <a:latin typeface="Calibri" pitchFamily="34" charset="0"/>
              </a:rPr>
              <a:t>Standalone mode supplying electricity to an isolated section of the Eagle grid.</a:t>
            </a:r>
            <a:endParaRPr lang="en-US" sz="1200" dirty="0" smtClean="0">
              <a:latin typeface="Calibri" pitchFamily="34" charset="0"/>
            </a:endParaRPr>
          </a:p>
          <a:p>
            <a:pPr>
              <a:buFont typeface="Arial" pitchFamily="34" charset="0"/>
              <a:buChar char="•"/>
            </a:pPr>
            <a:r>
              <a:rPr lang="en-US" sz="1400" dirty="0" smtClean="0">
                <a:latin typeface="Calibri" pitchFamily="34" charset="0"/>
              </a:rPr>
              <a:t>Potamological studies and surveying performed by TerraSond</a:t>
            </a:r>
          </a:p>
          <a:p>
            <a:pPr>
              <a:buFont typeface="Arial" pitchFamily="34" charset="0"/>
              <a:buChar char="•"/>
            </a:pPr>
            <a:r>
              <a:rPr lang="en-US" sz="1400" dirty="0" smtClean="0">
                <a:latin typeface="Calibri" pitchFamily="34" charset="0"/>
              </a:rPr>
              <a:t>Biological studies performed by the University of Alaska – Fairbanks and BioSonics</a:t>
            </a:r>
            <a:endParaRPr lang="en-US" sz="1400" dirty="0" smtClean="0">
              <a:latin typeface="Calibri" pitchFamily="34" charset="0"/>
            </a:endParaRPr>
          </a:p>
          <a:p>
            <a:pPr>
              <a:buFont typeface="Arial" pitchFamily="34" charset="0"/>
              <a:buChar char="•"/>
            </a:pPr>
            <a:r>
              <a:rPr lang="en-US" sz="1400" dirty="0" smtClean="0">
                <a:latin typeface="Calibri" pitchFamily="34" charset="0"/>
              </a:rPr>
              <a:t>Cooperation of AP&amp;T with the consultants, technology developers and equipment suppliers  </a:t>
            </a:r>
            <a:endParaRPr lang="en-US" sz="1400" dirty="0"/>
          </a:p>
        </p:txBody>
      </p:sp>
      <p:pic>
        <p:nvPicPr>
          <p:cNvPr id="24581" name="Picture 5" descr="C:\BB-PRO\AP&amp;T\02-projects\Eagle\Images\Photos\2010 McCready\EagleTurbineMarks1\P1000091.JPG"/>
          <p:cNvPicPr>
            <a:picLocks noChangeAspect="1" noChangeArrowheads="1"/>
          </p:cNvPicPr>
          <p:nvPr/>
        </p:nvPicPr>
        <p:blipFill>
          <a:blip r:embed="rId5" cstate="print"/>
          <a:srcRect t="10000"/>
          <a:stretch>
            <a:fillRect/>
          </a:stretch>
        </p:blipFill>
        <p:spPr bwMode="auto">
          <a:xfrm>
            <a:off x="5638800" y="3581400"/>
            <a:ext cx="3048000" cy="2057400"/>
          </a:xfrm>
          <a:prstGeom prst="rect">
            <a:avLst/>
          </a:prstGeom>
          <a:ln>
            <a:noFill/>
          </a:ln>
          <a:effectLst>
            <a:softEdge rad="112500"/>
          </a:effectLst>
        </p:spPr>
      </p:pic>
      <p:pic>
        <p:nvPicPr>
          <p:cNvPr id="24582" name="Picture 6" descr="C:\BB-PRO\AP&amp;T\02-projects\Eagle\Images\Photos\2010 McCready\EagleTurbineMarks1\P1000090.JPG"/>
          <p:cNvPicPr>
            <a:picLocks noChangeAspect="1" noChangeArrowheads="1"/>
          </p:cNvPicPr>
          <p:nvPr/>
        </p:nvPicPr>
        <p:blipFill>
          <a:blip r:embed="rId6" cstate="print"/>
          <a:srcRect t="6667" r="6667" b="25556"/>
          <a:stretch>
            <a:fillRect/>
          </a:stretch>
        </p:blipFill>
        <p:spPr bwMode="auto">
          <a:xfrm>
            <a:off x="228600" y="3581400"/>
            <a:ext cx="3657600" cy="1992086"/>
          </a:xfrm>
          <a:prstGeom prst="rect">
            <a:avLst/>
          </a:prstGeom>
          <a:ln>
            <a:noFill/>
          </a:ln>
          <a:effectLst>
            <a:softEdge rad="112500"/>
          </a:effectLst>
        </p:spPr>
      </p:pic>
      <p:pic>
        <p:nvPicPr>
          <p:cNvPr id="24583" name="Picture 7" descr="C:\BB-PRO\AP&amp;T\02-projects\Eagle\Images\Photos\2010 McCready\EagkeTurbineMarks4\P1020773.JPG"/>
          <p:cNvPicPr>
            <a:picLocks noChangeAspect="1" noChangeArrowheads="1"/>
          </p:cNvPicPr>
          <p:nvPr/>
        </p:nvPicPr>
        <p:blipFill>
          <a:blip r:embed="rId7" cstate="print"/>
          <a:srcRect l="7534" t="6849" r="2055" b="4110"/>
          <a:stretch>
            <a:fillRect/>
          </a:stretch>
        </p:blipFill>
        <p:spPr bwMode="auto">
          <a:xfrm rot="-5400000">
            <a:off x="3755488" y="3559712"/>
            <a:ext cx="2166425" cy="1600200"/>
          </a:xfrm>
          <a:prstGeom prst="rect">
            <a:avLst/>
          </a:prstGeom>
          <a:ln>
            <a:noFill/>
          </a:ln>
          <a:effectLst>
            <a:softEdge rad="112500"/>
          </a:effectLst>
        </p:spPr>
      </p:pic>
      <p:sp>
        <p:nvSpPr>
          <p:cNvPr id="29" name="TextBox 28"/>
          <p:cNvSpPr txBox="1"/>
          <p:nvPr/>
        </p:nvSpPr>
        <p:spPr>
          <a:xfrm>
            <a:off x="2895600" y="1219200"/>
            <a:ext cx="2389077" cy="498598"/>
          </a:xfrm>
          <a:prstGeom prst="rect">
            <a:avLst/>
          </a:prstGeom>
          <a:noFill/>
        </p:spPr>
        <p:txBody>
          <a:bodyPr wrap="square" rtlCol="0">
            <a:spAutoFit/>
          </a:bodyPr>
          <a:lstStyle/>
          <a:p>
            <a:pPr lvl="1">
              <a:buFont typeface="Arial" pitchFamily="34" charset="0"/>
              <a:buChar char="•"/>
            </a:pPr>
            <a:r>
              <a:rPr lang="en-US" sz="1200" dirty="0" smtClean="0">
                <a:latin typeface="Calibri" pitchFamily="34" charset="0"/>
              </a:rPr>
              <a:t>Anchor </a:t>
            </a:r>
          </a:p>
          <a:p>
            <a:pPr lvl="1">
              <a:buFont typeface="Arial" pitchFamily="34" charset="0"/>
              <a:buChar char="•"/>
            </a:pPr>
            <a:r>
              <a:rPr lang="en-US" sz="1200" dirty="0" smtClean="0">
                <a:latin typeface="Calibri" pitchFamily="34" charset="0"/>
              </a:rPr>
              <a:t>Deployment and recovery</a:t>
            </a:r>
            <a:endParaRPr lang="en-US" sz="1200" dirty="0">
              <a:latin typeface="Calibri" pitchFamily="34" charset="0"/>
            </a:endParaRPr>
          </a:p>
        </p:txBody>
      </p:sp>
      <p:sp>
        <p:nvSpPr>
          <p:cNvPr id="30" name="TextBox 29"/>
          <p:cNvSpPr txBox="1"/>
          <p:nvPr/>
        </p:nvSpPr>
        <p:spPr>
          <a:xfrm>
            <a:off x="5638800" y="1219200"/>
            <a:ext cx="2819400" cy="498598"/>
          </a:xfrm>
          <a:prstGeom prst="rect">
            <a:avLst/>
          </a:prstGeom>
          <a:noFill/>
        </p:spPr>
        <p:txBody>
          <a:bodyPr wrap="square" rtlCol="0">
            <a:spAutoFit/>
          </a:bodyPr>
          <a:lstStyle/>
          <a:p>
            <a:pPr lvl="1">
              <a:buFont typeface="Arial" pitchFamily="34" charset="0"/>
              <a:buChar char="•"/>
            </a:pPr>
            <a:r>
              <a:rPr lang="en-US" sz="1200" dirty="0" smtClean="0">
                <a:latin typeface="Calibri" pitchFamily="34" charset="0"/>
              </a:rPr>
              <a:t>Power conversion and integration</a:t>
            </a:r>
          </a:p>
          <a:p>
            <a:pPr lvl="1">
              <a:buFont typeface="Arial" pitchFamily="34" charset="0"/>
              <a:buChar char="•"/>
            </a:pPr>
            <a:r>
              <a:rPr lang="en-US" sz="1200" dirty="0" smtClean="0">
                <a:latin typeface="Calibri" pitchFamily="34" charset="0"/>
              </a:rPr>
              <a:t>Control and communication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6550223"/>
            <a:ext cx="3197542" cy="307777"/>
          </a:xfrm>
          <a:prstGeom prst="rect">
            <a:avLst/>
          </a:prstGeom>
          <a:noFill/>
        </p:spPr>
        <p:txBody>
          <a:bodyPr wrap="none" rtlCol="0">
            <a:spAutoFit/>
          </a:bodyPr>
          <a:lstStyle/>
          <a:p>
            <a:r>
              <a:rPr lang="en-US" sz="1400" dirty="0" smtClean="0"/>
              <a:t>Alaska Regional Meeting August 2011</a:t>
            </a:r>
            <a:endParaRPr lang="en-US" sz="1400" dirty="0"/>
          </a:p>
        </p:txBody>
      </p:sp>
      <p:pic>
        <p:nvPicPr>
          <p:cNvPr id="11" name="Picture 10" descr="NHA_2C_highres"/>
          <p:cNvPicPr/>
          <p:nvPr/>
        </p:nvPicPr>
        <p:blipFill>
          <a:blip r:embed="rId3" cstate="print"/>
          <a:srcRect l="5804" t="6926" r="7143" b="23810"/>
          <a:stretch>
            <a:fillRect/>
          </a:stretch>
        </p:blipFill>
        <p:spPr bwMode="auto">
          <a:xfrm>
            <a:off x="228600" y="6324600"/>
            <a:ext cx="762000" cy="457200"/>
          </a:xfrm>
          <a:prstGeom prst="rect">
            <a:avLst/>
          </a:prstGeom>
          <a:noFill/>
          <a:ln w="9525">
            <a:noFill/>
            <a:miter lim="800000"/>
            <a:headEnd/>
            <a:tailEnd/>
          </a:ln>
        </p:spPr>
      </p:pic>
      <p:sp>
        <p:nvSpPr>
          <p:cNvPr id="8" name="Rectangle 7"/>
          <p:cNvSpPr/>
          <p:nvPr/>
        </p:nvSpPr>
        <p:spPr>
          <a:xfrm>
            <a:off x="304800" y="228600"/>
            <a:ext cx="4114800" cy="400110"/>
          </a:xfrm>
          <a:prstGeom prst="rect">
            <a:avLst/>
          </a:prstGeom>
        </p:spPr>
        <p:txBody>
          <a:bodyPr wrap="square">
            <a:spAutoFit/>
          </a:bodyPr>
          <a:lstStyle/>
          <a:p>
            <a:pPr lvl="0"/>
            <a:r>
              <a:rPr lang="en-US" dirty="0" smtClean="0">
                <a:solidFill>
                  <a:schemeClr val="tx1"/>
                </a:solidFill>
              </a:rPr>
              <a:t>Yukon River Hydrokinetic Project</a:t>
            </a:r>
            <a:endParaRPr lang="en-US" dirty="0">
              <a:solidFill>
                <a:schemeClr val="tx1"/>
              </a:solidFill>
            </a:endParaRPr>
          </a:p>
        </p:txBody>
      </p:sp>
      <p:pic>
        <p:nvPicPr>
          <p:cNvPr id="19" name="Picture 5" descr="C:\BB-PRO\AP&amp;T\01-admin\Logos\Logos\APT09Logo\APT09.jpg"/>
          <p:cNvPicPr>
            <a:picLocks noChangeAspect="1" noChangeArrowheads="1"/>
          </p:cNvPicPr>
          <p:nvPr/>
        </p:nvPicPr>
        <p:blipFill>
          <a:blip r:embed="rId4" cstate="print"/>
          <a:srcRect/>
          <a:stretch>
            <a:fillRect/>
          </a:stretch>
        </p:blipFill>
        <p:spPr bwMode="auto">
          <a:xfrm>
            <a:off x="7239000" y="5791200"/>
            <a:ext cx="1649413" cy="874713"/>
          </a:xfrm>
          <a:prstGeom prst="ellipse">
            <a:avLst/>
          </a:prstGeom>
          <a:ln>
            <a:noFill/>
          </a:ln>
          <a:effectLst>
            <a:softEdge rad="112500"/>
          </a:effectLst>
        </p:spPr>
      </p:pic>
      <p:sp>
        <p:nvSpPr>
          <p:cNvPr id="24" name="TextBox 23"/>
          <p:cNvSpPr txBox="1"/>
          <p:nvPr/>
        </p:nvSpPr>
        <p:spPr>
          <a:xfrm>
            <a:off x="381000" y="533401"/>
            <a:ext cx="8382000" cy="3625608"/>
          </a:xfrm>
          <a:prstGeom prst="rect">
            <a:avLst/>
          </a:prstGeom>
          <a:noFill/>
        </p:spPr>
        <p:txBody>
          <a:bodyPr wrap="square" rtlCol="0">
            <a:spAutoFit/>
          </a:bodyPr>
          <a:lstStyle/>
          <a:p>
            <a:r>
              <a:rPr lang="en-US" sz="1600" dirty="0" smtClean="0"/>
              <a:t>Lessons learned</a:t>
            </a:r>
          </a:p>
          <a:p>
            <a:pPr>
              <a:buFont typeface="Arial" pitchFamily="34" charset="0"/>
              <a:buChar char="•"/>
            </a:pPr>
            <a:r>
              <a:rPr lang="en-US" sz="1400" dirty="0" smtClean="0"/>
              <a:t>Technology</a:t>
            </a:r>
          </a:p>
          <a:p>
            <a:pPr lvl="1">
              <a:buFont typeface="Arial" pitchFamily="34" charset="0"/>
              <a:buChar char="•"/>
            </a:pPr>
            <a:r>
              <a:rPr lang="en-US" sz="1200" dirty="0" smtClean="0"/>
              <a:t>Vertical axis cross flow turbine appears to have negligible impact on fish </a:t>
            </a:r>
          </a:p>
          <a:p>
            <a:pPr lvl="1">
              <a:buFont typeface="Arial" pitchFamily="34" charset="0"/>
              <a:buChar char="•"/>
            </a:pPr>
            <a:r>
              <a:rPr lang="en-US" sz="1200" dirty="0" smtClean="0"/>
              <a:t>Careful subsurface power cable routing critical to minimize failures</a:t>
            </a:r>
          </a:p>
          <a:p>
            <a:pPr lvl="1">
              <a:buFont typeface="Arial" pitchFamily="34" charset="0"/>
              <a:buChar char="•"/>
            </a:pPr>
            <a:r>
              <a:rPr lang="en-US" sz="1200" dirty="0" smtClean="0"/>
              <a:t>Number of subsurface mooring lines should be minimized</a:t>
            </a:r>
          </a:p>
          <a:p>
            <a:pPr lvl="1">
              <a:buFont typeface="Arial" pitchFamily="34" charset="0"/>
              <a:buChar char="•"/>
            </a:pPr>
            <a:r>
              <a:rPr lang="en-US" sz="1200" dirty="0" smtClean="0"/>
              <a:t>Turbine performance dramatically effected by river turbulence</a:t>
            </a:r>
          </a:p>
          <a:p>
            <a:pPr>
              <a:buFont typeface="Arial" pitchFamily="34" charset="0"/>
              <a:buChar char="•"/>
            </a:pPr>
            <a:r>
              <a:rPr lang="en-US" sz="1400" dirty="0" smtClean="0"/>
              <a:t>Operations</a:t>
            </a:r>
          </a:p>
          <a:p>
            <a:pPr lvl="1">
              <a:buFont typeface="Arial" pitchFamily="34" charset="0"/>
              <a:buChar char="•"/>
            </a:pPr>
            <a:r>
              <a:rPr lang="en-US" sz="1200" dirty="0" smtClean="0"/>
              <a:t>Challenges of working with a powerful force of nature</a:t>
            </a:r>
          </a:p>
          <a:p>
            <a:pPr lvl="1">
              <a:buFont typeface="Arial" pitchFamily="34" charset="0"/>
              <a:buChar char="•"/>
            </a:pPr>
            <a:r>
              <a:rPr lang="en-US" sz="1200" dirty="0" smtClean="0"/>
              <a:t>Challenges of operating the technology in a remote location</a:t>
            </a:r>
          </a:p>
          <a:p>
            <a:pPr lvl="1">
              <a:buFont typeface="Arial" pitchFamily="34" charset="0"/>
              <a:buChar char="•"/>
            </a:pPr>
            <a:r>
              <a:rPr lang="en-US" sz="1200" dirty="0" smtClean="0"/>
              <a:t>Challenges in the logistics of rapidly providing necessary O&amp;M support forces</a:t>
            </a:r>
            <a:endParaRPr lang="en-US" sz="1200" dirty="0" smtClean="0"/>
          </a:p>
          <a:p>
            <a:pPr>
              <a:buFont typeface="Arial" pitchFamily="34" charset="0"/>
              <a:buChar char="•"/>
            </a:pPr>
            <a:r>
              <a:rPr lang="en-US" sz="1400" dirty="0" smtClean="0"/>
              <a:t>Maintenance</a:t>
            </a:r>
          </a:p>
          <a:p>
            <a:pPr lvl="1">
              <a:buFont typeface="Arial" pitchFamily="34" charset="0"/>
              <a:buChar char="•"/>
            </a:pPr>
            <a:r>
              <a:rPr lang="en-US" sz="1200" dirty="0" smtClean="0"/>
              <a:t>Challenges associated with periodic debris ‘drift’ on the river</a:t>
            </a:r>
          </a:p>
          <a:p>
            <a:pPr lvl="2">
              <a:buFont typeface="Arial" pitchFamily="34" charset="0"/>
              <a:buChar char="•"/>
            </a:pPr>
            <a:r>
              <a:rPr lang="en-US" sz="1000" dirty="0" smtClean="0"/>
              <a:t>Susceptibility of the equipment to fouling and damage</a:t>
            </a:r>
          </a:p>
          <a:p>
            <a:pPr lvl="2">
              <a:buFont typeface="Arial" pitchFamily="34" charset="0"/>
              <a:buChar char="•"/>
            </a:pPr>
            <a:r>
              <a:rPr lang="en-US" sz="1000" dirty="0" smtClean="0"/>
              <a:t>Difficulty in managing the large submerged and hidden neutrally buoyant objects</a:t>
            </a:r>
          </a:p>
          <a:p>
            <a:pPr lvl="2">
              <a:buFont typeface="Arial" pitchFamily="34" charset="0"/>
              <a:buChar char="•"/>
            </a:pPr>
            <a:r>
              <a:rPr lang="en-US" sz="1000" dirty="0" smtClean="0"/>
              <a:t>Requirement for a large crew to be available to remove heavy accumulations </a:t>
            </a:r>
          </a:p>
          <a:p>
            <a:pPr lvl="2">
              <a:buFont typeface="Arial" pitchFamily="34" charset="0"/>
              <a:buChar char="•"/>
            </a:pPr>
            <a:r>
              <a:rPr lang="en-US" sz="1000" dirty="0" smtClean="0"/>
              <a:t>Maintenance expenses at the site far exceed the value of the modest generation revenue </a:t>
            </a:r>
            <a:endParaRPr lang="en-US" sz="1000" dirty="0" smtClean="0"/>
          </a:p>
        </p:txBody>
      </p:sp>
      <p:pic>
        <p:nvPicPr>
          <p:cNvPr id="25602" name="Picture 2" descr="C:\BB-PRO\AP&amp;T\02-projects\Eagle\Images\Photos\Debris 20100713\drift hitting cable.JPG"/>
          <p:cNvPicPr>
            <a:picLocks noChangeAspect="1" noChangeArrowheads="1"/>
          </p:cNvPicPr>
          <p:nvPr/>
        </p:nvPicPr>
        <p:blipFill>
          <a:blip r:embed="rId5" cstate="print"/>
          <a:srcRect l="30586" t="10000" r="5833" b="25556"/>
          <a:stretch>
            <a:fillRect/>
          </a:stretch>
        </p:blipFill>
        <p:spPr bwMode="auto">
          <a:xfrm>
            <a:off x="457200" y="4114800"/>
            <a:ext cx="2514600" cy="1911584"/>
          </a:xfrm>
          <a:prstGeom prst="rect">
            <a:avLst/>
          </a:prstGeom>
          <a:ln>
            <a:noFill/>
          </a:ln>
          <a:effectLst>
            <a:softEdge rad="112500"/>
          </a:effectLst>
        </p:spPr>
      </p:pic>
      <p:pic>
        <p:nvPicPr>
          <p:cNvPr id="25603" name="Picture 3" descr="C:\BB-PRO\AP&amp;T\02-projects\Eagle\Images\Photos\201007 debris\TurbineDebrisSideView.jpg"/>
          <p:cNvPicPr>
            <a:picLocks noChangeAspect="1" noChangeArrowheads="1"/>
          </p:cNvPicPr>
          <p:nvPr/>
        </p:nvPicPr>
        <p:blipFill>
          <a:blip r:embed="rId6" cstate="print"/>
          <a:srcRect t="3175" b="17460"/>
          <a:stretch>
            <a:fillRect/>
          </a:stretch>
        </p:blipFill>
        <p:spPr bwMode="auto">
          <a:xfrm>
            <a:off x="3352800" y="4114800"/>
            <a:ext cx="3124200" cy="1859642"/>
          </a:xfrm>
          <a:prstGeom prst="rect">
            <a:avLst/>
          </a:prstGeom>
          <a:ln>
            <a:noFill/>
          </a:ln>
          <a:effectLst>
            <a:softEdge rad="112500"/>
          </a:effectLst>
        </p:spPr>
      </p:pic>
      <p:pic>
        <p:nvPicPr>
          <p:cNvPr id="12" name="Picture 6" descr="C:\EagleTurbinePPT\DebrisEvent3.jpg"/>
          <p:cNvPicPr>
            <a:picLocks noChangeAspect="1" noChangeArrowheads="1"/>
          </p:cNvPicPr>
          <p:nvPr/>
        </p:nvPicPr>
        <p:blipFill>
          <a:blip r:embed="rId7" cstate="print"/>
          <a:srcRect/>
          <a:stretch>
            <a:fillRect/>
          </a:stretch>
        </p:blipFill>
        <p:spPr bwMode="auto">
          <a:xfrm>
            <a:off x="6934200" y="4114800"/>
            <a:ext cx="1600200" cy="1844170"/>
          </a:xfrm>
          <a:prstGeom prst="rect">
            <a:avLst/>
          </a:prstGeom>
          <a:ln>
            <a:noFill/>
          </a:ln>
          <a:effectLst>
            <a:softEdge rad="112500"/>
          </a:effectLst>
        </p:spPr>
      </p:pic>
      <p:pic>
        <p:nvPicPr>
          <p:cNvPr id="25606" name="Picture 6" descr="C:\BB-PRO\AP&amp;T\02-projects\Eagle\Equipment\ABS\New Energy\Images\outline_Page_1.jpg"/>
          <p:cNvPicPr>
            <a:picLocks noChangeAspect="1" noChangeArrowheads="1"/>
          </p:cNvPicPr>
          <p:nvPr/>
        </p:nvPicPr>
        <p:blipFill>
          <a:blip r:embed="rId8" cstate="print"/>
          <a:srcRect l="2778" r="18484" b="4938"/>
          <a:stretch>
            <a:fillRect/>
          </a:stretch>
        </p:blipFill>
        <p:spPr bwMode="auto">
          <a:xfrm>
            <a:off x="6172200" y="685800"/>
            <a:ext cx="2514600" cy="19812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18641</TotalTime>
  <Words>1245</Words>
  <Application>Microsoft Office PowerPoint</Application>
  <PresentationFormat>Letter Paper (8.5x11 in)</PresentationFormat>
  <Paragraphs>153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Wingdings</vt:lpstr>
      <vt:lpstr>Mountain Top</vt:lpstr>
      <vt:lpstr>Slide 1</vt:lpstr>
      <vt:lpstr>Slide 2</vt:lpstr>
      <vt:lpstr>Slide 3</vt:lpstr>
      <vt:lpstr>Slide 4</vt:lpstr>
      <vt:lpstr>Slide 5</vt:lpstr>
      <vt:lpstr>Slide 6</vt:lpstr>
    </vt:vector>
  </TitlesOfParts>
  <Company>APT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 Hydrokinetic Turbine Project</dc:title>
  <dc:creator>Benjamin Beste</dc:creator>
  <cp:lastModifiedBy>Ben</cp:lastModifiedBy>
  <cp:revision>150</cp:revision>
  <dcterms:created xsi:type="dcterms:W3CDTF">2007-01-10T21:06:37Z</dcterms:created>
  <dcterms:modified xsi:type="dcterms:W3CDTF">2011-08-17T14:45:01Z</dcterms:modified>
</cp:coreProperties>
</file>